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6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0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379" r:id="rId3"/>
    <p:sldId id="382" r:id="rId4"/>
    <p:sldId id="439" r:id="rId5"/>
    <p:sldId id="383" r:id="rId6"/>
    <p:sldId id="385" r:id="rId7"/>
    <p:sldId id="443" r:id="rId8"/>
    <p:sldId id="429" r:id="rId9"/>
    <p:sldId id="423" r:id="rId10"/>
    <p:sldId id="387" r:id="rId11"/>
    <p:sldId id="433" r:id="rId12"/>
    <p:sldId id="388" r:id="rId13"/>
    <p:sldId id="395" r:id="rId14"/>
    <p:sldId id="431" r:id="rId15"/>
    <p:sldId id="430" r:id="rId16"/>
    <p:sldId id="432" r:id="rId17"/>
    <p:sldId id="424" r:id="rId18"/>
    <p:sldId id="407" r:id="rId19"/>
    <p:sldId id="389" r:id="rId20"/>
    <p:sldId id="391" r:id="rId21"/>
    <p:sldId id="392" r:id="rId22"/>
    <p:sldId id="393" r:id="rId23"/>
    <p:sldId id="408" r:id="rId24"/>
    <p:sldId id="409" r:id="rId25"/>
    <p:sldId id="410" r:id="rId26"/>
    <p:sldId id="411" r:id="rId27"/>
    <p:sldId id="412" r:id="rId28"/>
    <p:sldId id="414" r:id="rId29"/>
    <p:sldId id="441" r:id="rId30"/>
    <p:sldId id="434" r:id="rId31"/>
    <p:sldId id="438" r:id="rId32"/>
    <p:sldId id="416" r:id="rId33"/>
    <p:sldId id="442" r:id="rId34"/>
    <p:sldId id="435" r:id="rId35"/>
    <p:sldId id="436" r:id="rId36"/>
    <p:sldId id="437" r:id="rId37"/>
    <p:sldId id="426" r:id="rId38"/>
    <p:sldId id="428" r:id="rId39"/>
    <p:sldId id="427" r:id="rId40"/>
    <p:sldId id="402" r:id="rId41"/>
    <p:sldId id="403" r:id="rId42"/>
    <p:sldId id="404" r:id="rId43"/>
    <p:sldId id="405" r:id="rId44"/>
    <p:sldId id="406" r:id="rId45"/>
    <p:sldId id="384" r:id="rId46"/>
  </p:sldIdLst>
  <p:sldSz cx="9144000" cy="6858000" type="screen4x3"/>
  <p:notesSz cx="6985000" cy="9283700"/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278"/>
    <a:srgbClr val="FFF575"/>
    <a:srgbClr val="FFF57A"/>
    <a:srgbClr val="FFE69F"/>
    <a:srgbClr val="F5B700"/>
    <a:srgbClr val="FFED83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2" autoAdjust="0"/>
    <p:restoredTop sz="94660"/>
  </p:normalViewPr>
  <p:slideViewPr>
    <p:cSldViewPr>
      <p:cViewPr varScale="1">
        <p:scale>
          <a:sx n="64" d="100"/>
          <a:sy n="64" d="100"/>
        </p:scale>
        <p:origin x="-86" y="-46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807E7BDB-8085-40BF-BB3A-43BCDC17DBC5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589E5F41-D193-45FC-8274-01B633CB0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73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7C32D2-29BB-4784-9F1D-0CACDA4F62E3}" type="slidenum">
              <a:rPr lang="en-US"/>
              <a:pPr/>
              <a:t>12</a:t>
            </a:fld>
            <a:endParaRPr lang="en-US"/>
          </a:p>
        </p:txBody>
      </p:sp>
      <p:sp>
        <p:nvSpPr>
          <p:cNvPr id="85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1E7496-F2CD-4D62-9976-A8B406E48B41}" type="slidenum">
              <a:rPr lang="en-US"/>
              <a:pPr/>
              <a:t>32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4167" y="696278"/>
            <a:ext cx="4655050" cy="3479776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8147"/>
            <a:ext cx="5122333" cy="4179276"/>
          </a:xfrm>
        </p:spPr>
        <p:txBody>
          <a:bodyPr/>
          <a:lstStyle/>
          <a:p>
            <a:r>
              <a:rPr lang="en-US" dirty="0"/>
              <a:t>Figure from Del </a:t>
            </a:r>
            <a:r>
              <a:rPr lang="en-US" dirty="0" err="1"/>
              <a:t>Duca’s</a:t>
            </a:r>
            <a:r>
              <a:rPr lang="en-US" dirty="0"/>
              <a:t> talk at Queen Mary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7C32D2-29BB-4784-9F1D-0CACDA4F62E3}" type="slidenum">
              <a:rPr lang="en-US"/>
              <a:pPr/>
              <a:t>17</a:t>
            </a:fld>
            <a:endParaRPr lang="en-US"/>
          </a:p>
        </p:txBody>
      </p:sp>
      <p:sp>
        <p:nvSpPr>
          <p:cNvPr id="85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9DB64-0787-4EDE-B3A8-86E9266CE4E5}" type="slidenum">
              <a:rPr lang="en-US"/>
              <a:pPr/>
              <a:t>18</a:t>
            </a:fld>
            <a:endParaRPr lang="en-US"/>
          </a:p>
        </p:txBody>
      </p:sp>
      <p:sp>
        <p:nvSpPr>
          <p:cNvPr id="86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DF003F-D81F-47DE-AE94-826C6495BB19}" type="slidenum">
              <a:rPr lang="en-US"/>
              <a:pPr/>
              <a:t>19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9F95C4-F19E-4B99-A95C-6C634AC6A923}" type="slidenum">
              <a:rPr lang="en-US"/>
              <a:pPr/>
              <a:t>20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F07549-E842-4079-8F53-2B03BD6FE225}" type="slidenum">
              <a:rPr lang="en-US"/>
              <a:pPr/>
              <a:t>21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8D0B55-75A4-47CD-A0B8-FDB27A601AA7}" type="slidenum">
              <a:rPr lang="en-US"/>
              <a:pPr/>
              <a:t>22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139B7A-637C-47AF-940C-8156063E2B5C}" type="slidenum">
              <a:rPr lang="en-US"/>
              <a:pPr/>
              <a:t>25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0263" cy="3479800"/>
          </a:xfrm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8147"/>
            <a:ext cx="5122333" cy="417927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B6B32A-B98F-409F-89C1-F8D8DE32EA30}" type="slidenum">
              <a:rPr lang="en-US"/>
              <a:pPr/>
              <a:t>27</a:t>
            </a:fld>
            <a:endParaRPr lang="en-US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Palatino Linotype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Palatino Linotype" pitchFamily="18" charset="0"/>
              </a:defRPr>
            </a:lvl1pPr>
            <a:lvl2pPr>
              <a:defRPr sz="2000">
                <a:latin typeface="Palatino Linotype" pitchFamily="18" charset="0"/>
              </a:defRPr>
            </a:lvl2pPr>
            <a:lvl3pPr>
              <a:defRPr sz="1800">
                <a:latin typeface="Palatino Linotype" pitchFamily="18" charset="0"/>
              </a:defRPr>
            </a:lvl3pPr>
            <a:lvl4pPr>
              <a:defRPr sz="1600">
                <a:latin typeface="Palatino Linotype" pitchFamily="18" charset="0"/>
              </a:defRPr>
            </a:lvl4pPr>
            <a:lvl5pPr>
              <a:defRPr sz="1400">
                <a:latin typeface="Palatino Linotype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i="1" dirty="0" smtClean="0">
                <a:solidFill>
                  <a:srgbClr val="C00000"/>
                </a:solidFill>
                <a:latin typeface="Palatino Linotype" pitchFamily="18" charset="0"/>
              </a:rPr>
              <a:t>Maximal </a:t>
            </a:r>
            <a:r>
              <a:rPr lang="en-US" i="1" dirty="0" err="1" smtClean="0">
                <a:solidFill>
                  <a:srgbClr val="C00000"/>
                </a:solidFill>
                <a:latin typeface="Palatino Linotype" pitchFamily="18" charset="0"/>
              </a:rPr>
              <a:t>Unitarity</a:t>
            </a:r>
            <a:r>
              <a:rPr lang="en-US" i="1" dirty="0" smtClean="0">
                <a:solidFill>
                  <a:srgbClr val="C00000"/>
                </a:solidFill>
                <a:latin typeface="Palatino Linotype" pitchFamily="18" charset="0"/>
              </a:rPr>
              <a:t> at Two Loops</a:t>
            </a:r>
            <a:r>
              <a:rPr lang="en-US" dirty="0" smtClean="0">
                <a:solidFill>
                  <a:srgbClr val="C00000"/>
                </a:solidFill>
                <a:latin typeface="Palatino Linotype" pitchFamily="18" charset="0"/>
              </a:rPr>
              <a:t>, Turin, October 24, 2011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aramon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16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32.png"/><Relationship Id="rId3" Type="http://schemas.openxmlformats.org/officeDocument/2006/relationships/tags" Target="../tags/tag1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1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30.png"/><Relationship Id="rId5" Type="http://schemas.openxmlformats.org/officeDocument/2006/relationships/tags" Target="../tags/tag21.xml"/><Relationship Id="rId10" Type="http://schemas.openxmlformats.org/officeDocument/2006/relationships/image" Target="../media/image29.png"/><Relationship Id="rId4" Type="http://schemas.openxmlformats.org/officeDocument/2006/relationships/tags" Target="../tags/tag20.xml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5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microsoft.com/office/2007/relationships/hdphoto" Target="../media/hdphoto5.wdp"/><Relationship Id="rId3" Type="http://schemas.openxmlformats.org/officeDocument/2006/relationships/tags" Target="../tags/tag25.xml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6.xml"/><Relationship Id="rId11" Type="http://schemas.microsoft.com/office/2007/relationships/hdphoto" Target="../media/hdphoto4.wdp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9.png"/><Relationship Id="rId4" Type="http://schemas.openxmlformats.org/officeDocument/2006/relationships/tags" Target="../tags/tag26.xml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3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microsoft.com/office/2007/relationships/hdphoto" Target="../media/hdphoto7.wdp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33.xml"/><Relationship Id="rId7" Type="http://schemas.openxmlformats.org/officeDocument/2006/relationships/image" Target="../media/image48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1.png"/><Relationship Id="rId4" Type="http://schemas.openxmlformats.org/officeDocument/2006/relationships/tags" Target="../tags/tag34.xml"/><Relationship Id="rId9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tags" Target="../tags/tag38.xml"/><Relationship Id="rId7" Type="http://schemas.openxmlformats.org/officeDocument/2006/relationships/image" Target="../media/image60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7.xml"/><Relationship Id="rId7" Type="http://schemas.openxmlformats.org/officeDocument/2006/relationships/image" Target="../media/image9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800" b="1" dirty="0"/>
              <a:t>New Methods in Computational Quantum Field </a:t>
            </a:r>
            <a:r>
              <a:rPr lang="en-US" sz="3800" b="1" dirty="0" smtClean="0"/>
              <a:t>Theory</a:t>
            </a:r>
            <a:endParaRPr lang="en-US" sz="3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3733800"/>
            <a:ext cx="8991600" cy="2895600"/>
          </a:xfrm>
        </p:spPr>
        <p:txBody>
          <a:bodyPr>
            <a:normAutofit/>
          </a:bodyPr>
          <a:lstStyle/>
          <a:p>
            <a:r>
              <a:rPr kumimoji="1"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David A. Kosower</a:t>
            </a:r>
            <a:br>
              <a:rPr kumimoji="1"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</a:br>
            <a:r>
              <a:rPr kumimoji="1"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Institut</a:t>
            </a:r>
            <a:r>
              <a:rPr kumimoji="1"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de Physique </a:t>
            </a:r>
            <a:r>
              <a:rPr kumimoji="1"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Th</a:t>
            </a:r>
            <a:r>
              <a:rPr kumimoji="1"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é</a:t>
            </a:r>
            <a:r>
              <a:rPr kumimoji="1" lang="fr-F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orique</a:t>
            </a:r>
            <a:r>
              <a:rPr kumimoji="1"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, CEA–</a:t>
            </a:r>
            <a:r>
              <a:rPr kumimoji="1"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Saclay</a:t>
            </a:r>
            <a:endParaRPr kumimoji="1"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Higgs Symposium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University of Edinburgh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January 9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–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11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,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2013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the Textbook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Feynman Diagrams</a:t>
            </a:r>
          </a:p>
          <a:p>
            <a:endParaRPr lang="en-US" dirty="0" smtClean="0"/>
          </a:p>
          <a:p>
            <a:r>
              <a:rPr lang="en-US" dirty="0" smtClean="0"/>
              <a:t>Over 60 years of successful application in all areas of particle physics and beyond</a:t>
            </a:r>
          </a:p>
          <a:p>
            <a:endParaRPr lang="en-US" dirty="0"/>
          </a:p>
          <a:p>
            <a:r>
              <a:rPr lang="en-US" dirty="0" smtClean="0"/>
              <a:t>Heuristic language for scattering processes</a:t>
            </a:r>
          </a:p>
          <a:p>
            <a:endParaRPr lang="en-US" dirty="0"/>
          </a:p>
          <a:p>
            <a:r>
              <a:rPr lang="en-US" dirty="0" smtClean="0"/>
              <a:t>Precise rules for computing them to all orders in perturbation theory</a:t>
            </a:r>
          </a:p>
          <a:p>
            <a:endParaRPr lang="en-US" dirty="0"/>
          </a:p>
          <a:p>
            <a:r>
              <a:rPr lang="en-US" dirty="0" smtClean="0"/>
              <a:t>Classic successes: </a:t>
            </a:r>
          </a:p>
          <a:p>
            <a:pPr lvl="1"/>
            <a:r>
              <a:rPr lang="en-US" dirty="0" smtClean="0"/>
              <a:t>electron </a:t>
            </a:r>
            <a:r>
              <a:rPr lang="en-US" i="1" dirty="0" smtClean="0"/>
              <a:t>g</a:t>
            </a:r>
            <a:r>
              <a:rPr lang="en-US" dirty="0" smtClean="0"/>
              <a:t>-2 to 1 part in 10</a:t>
            </a:r>
            <a:r>
              <a:rPr lang="en-US" baseline="30000" dirty="0" smtClean="0"/>
              <a:t>10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iscovery of asymptotic freedom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07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Traditional Approach</a:t>
            </a:r>
          </a:p>
        </p:txBody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Pick a process</a:t>
            </a:r>
          </a:p>
          <a:p>
            <a:r>
              <a:rPr lang="en-US" dirty="0"/>
              <a:t>Grab a graduate student</a:t>
            </a:r>
          </a:p>
          <a:p>
            <a:r>
              <a:rPr lang="en-US" dirty="0"/>
              <a:t>Lock him or her in a room</a:t>
            </a:r>
          </a:p>
          <a:p>
            <a:r>
              <a:rPr lang="en-US" dirty="0"/>
              <a:t>Provide a copy of the relevant Feynman rules, or at least of </a:t>
            </a:r>
            <a:r>
              <a:rPr lang="en-US" dirty="0" err="1"/>
              <a:t>Peskin</a:t>
            </a:r>
            <a:r>
              <a:rPr lang="en-US" dirty="0"/>
              <a:t> &amp; Schroeder’s book</a:t>
            </a:r>
          </a:p>
          <a:p>
            <a:r>
              <a:rPr lang="en-US" dirty="0"/>
              <a:t>Supply caffeine, a modicum of nourishment, and occasional instructions</a:t>
            </a:r>
          </a:p>
          <a:p>
            <a:r>
              <a:rPr lang="en-US" dirty="0"/>
              <a:t>Provide a computer, a copy of </a:t>
            </a:r>
            <a:r>
              <a:rPr lang="en-US" i="1" dirty="0" err="1">
                <a:latin typeface="Plantagenet Cherokee" pitchFamily="18" charset="0"/>
              </a:rPr>
              <a:t>Mathematica</a:t>
            </a:r>
            <a:r>
              <a:rPr lang="en-US" sz="2800" dirty="0"/>
              <a:t> </a:t>
            </a:r>
            <a:r>
              <a:rPr lang="en-US" dirty="0"/>
              <a:t>&amp; a C++ compiler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736" y="1600200"/>
            <a:ext cx="1425064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0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7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7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7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7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85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74638"/>
            <a:ext cx="8683625" cy="1143000"/>
          </a:xfrm>
          <a:noFill/>
        </p:spPr>
        <p:txBody>
          <a:bodyPr/>
          <a:lstStyle/>
          <a:p>
            <a:r>
              <a:rPr lang="en-US" sz="3400" dirty="0" smtClean="0"/>
              <a:t>A Difficulty</a:t>
            </a:r>
            <a:endParaRPr lang="en-US" sz="3400" dirty="0"/>
          </a:p>
        </p:txBody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Huge number of diagrams in calculations of interest — factorial growth</a:t>
            </a:r>
          </a:p>
          <a:p>
            <a:r>
              <a:rPr lang="en-US" dirty="0"/>
              <a:t>2 → 6 jets: 	34300 tree diagrams, ~ 2.5 ∙ 10</a:t>
            </a:r>
            <a:r>
              <a:rPr lang="en-US" baseline="30000" dirty="0"/>
              <a:t>7</a:t>
            </a:r>
            <a:r>
              <a:rPr lang="en-US" dirty="0"/>
              <a:t> terms</a:t>
            </a:r>
          </a:p>
          <a:p>
            <a:pPr>
              <a:buFontTx/>
              <a:buNone/>
            </a:pPr>
            <a:r>
              <a:rPr lang="en-US" dirty="0"/>
              <a:t>			~2.9 ∙ 10</a:t>
            </a:r>
            <a:r>
              <a:rPr lang="en-US" baseline="30000" dirty="0"/>
              <a:t>6</a:t>
            </a:r>
            <a:r>
              <a:rPr lang="en-US" dirty="0"/>
              <a:t> 1-loop diagrams, ~ 1.9 ∙ 10</a:t>
            </a:r>
            <a:r>
              <a:rPr lang="en-US" baseline="30000" dirty="0"/>
              <a:t>10</a:t>
            </a:r>
            <a:r>
              <a:rPr lang="en-US" dirty="0"/>
              <a:t> </a:t>
            </a:r>
            <a:r>
              <a:rPr lang="en-US" dirty="0" smtClean="0"/>
              <a:t>terms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276600"/>
            <a:ext cx="2057400" cy="271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6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Are Simple!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Color Decomposition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Parke–Taylor formula for </a:t>
            </a:r>
            <a:r>
              <a:rPr lang="en-US" i="1" dirty="0" smtClean="0"/>
              <a:t>A</a:t>
            </a:r>
            <a:r>
              <a:rPr lang="en-US" baseline="30000" dirty="0" smtClean="0"/>
              <a:t>MHV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 algn="r">
              <a:buNone/>
            </a:pPr>
            <a:r>
              <a:rPr lang="en-US" sz="2000" dirty="0" err="1" smtClean="0">
                <a:solidFill>
                  <a:srgbClr val="C00000"/>
                </a:solidFill>
              </a:rPr>
              <a:t>Mangano</a:t>
            </a:r>
            <a:r>
              <a:rPr lang="en-US" sz="2000" dirty="0" smtClean="0">
                <a:solidFill>
                  <a:srgbClr val="C00000"/>
                </a:solidFill>
              </a:rPr>
              <a:t>, Parke, &amp; </a:t>
            </a:r>
            <a:r>
              <a:rPr lang="en-US" sz="2000" dirty="0" err="1" smtClean="0">
                <a:solidFill>
                  <a:srgbClr val="C00000"/>
                </a:solidFill>
              </a:rPr>
              <a:t>Xu</a:t>
            </a:r>
            <a:endParaRPr lang="en-US" sz="2000" dirty="0" smtClean="0">
              <a:solidFill>
                <a:srgbClr val="C00000"/>
              </a:solidFill>
            </a:endParaRPr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35263" y="1691640"/>
            <a:ext cx="8503937" cy="1249073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197" y="3520590"/>
            <a:ext cx="3931208" cy="82281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Oval 9"/>
          <p:cNvSpPr/>
          <p:nvPr/>
        </p:nvSpPr>
        <p:spPr>
          <a:xfrm>
            <a:off x="2438400" y="3931996"/>
            <a:ext cx="685800" cy="4114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804567" y="4293313"/>
            <a:ext cx="786233" cy="14318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40" y="5760720"/>
            <a:ext cx="945492" cy="30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Spinor</a:t>
            </a:r>
            <a:r>
              <a:rPr lang="en-US" dirty="0" smtClean="0"/>
              <a:t>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Introduce </a:t>
            </a:r>
            <a:r>
              <a:rPr lang="en-US" i="1" dirty="0" err="1"/>
              <a:t>spinor</a:t>
            </a:r>
            <a:r>
              <a:rPr lang="en-US" i="1" dirty="0"/>
              <a:t> </a:t>
            </a:r>
            <a:r>
              <a:rPr lang="en-US" i="1" dirty="0" smtClean="0"/>
              <a:t>products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 smtClean="0"/>
              <a:t>Can be evaluated numerically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twist01"/>
          <p:cNvPicPr>
            <a:picLocks noChangeAspect="1" noChangeArrowheads="1"/>
          </p:cNvPicPr>
          <p:nvPr/>
        </p:nvPicPr>
        <p:blipFill>
          <a:blip r:embed="rId4" cstate="print">
            <a:lum bright="-100000"/>
          </a:blip>
          <a:srcRect/>
          <a:stretch>
            <a:fillRect/>
          </a:stretch>
        </p:blipFill>
        <p:spPr bwMode="auto">
          <a:xfrm>
            <a:off x="542925" y="1295400"/>
            <a:ext cx="8372475" cy="1857375"/>
          </a:xfrm>
          <a:prstGeom prst="rect">
            <a:avLst/>
          </a:prstGeom>
          <a:noFill/>
        </p:spPr>
      </p:pic>
      <p:pic>
        <p:nvPicPr>
          <p:cNvPr id="5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</a:blip>
          <a:srcRect/>
          <a:stretch>
            <a:fillRect/>
          </a:stretch>
        </p:blipFill>
        <p:spPr bwMode="auto">
          <a:xfrm>
            <a:off x="2592388" y="3352800"/>
            <a:ext cx="3579812" cy="457200"/>
          </a:xfrm>
          <a:prstGeom prst="rect">
            <a:avLst/>
          </a:prstGeom>
          <a:solidFill>
            <a:srgbClr val="FFFF99"/>
          </a:solidFill>
          <a:ln w="635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209800" y="4724400"/>
            <a:ext cx="4424030" cy="1089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076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Even Simpler in </a:t>
            </a:r>
            <a:r>
              <a:rPr lang="en-US" dirty="0" smtClean="0">
                <a:latin typeface="Monotype Corsiva" pitchFamily="66" charset="0"/>
              </a:rPr>
              <a:t>N</a:t>
            </a:r>
            <a:r>
              <a:rPr lang="en-US" sz="3200" dirty="0" smtClean="0"/>
              <a:t>=4 </a:t>
            </a:r>
            <a:r>
              <a:rPr lang="en-US" sz="3200" dirty="0" err="1" smtClean="0"/>
              <a:t>Supersymmetric</a:t>
            </a:r>
            <a:r>
              <a:rPr lang="en-US" sz="3200" dirty="0" smtClean="0"/>
              <a:t> Theory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Nair–Parke–Taylor form for MHV-class amplitudes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194" y="2148988"/>
            <a:ext cx="3931215" cy="97457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216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 </a:t>
            </a:r>
            <a:r>
              <a:rPr lang="en-US" dirty="0" smtClean="0"/>
              <a:t>Are </a:t>
            </a:r>
            <a:r>
              <a:rPr lang="en-US" dirty="0" smtClean="0"/>
              <a:t>Simple At Loop Level Too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One-loop </a:t>
            </a:r>
            <a:r>
              <a:rPr lang="en-US" dirty="0" smtClean="0"/>
              <a:t>in </a:t>
            </a:r>
            <a:r>
              <a:rPr lang="en-US" sz="2600" dirty="0" smtClean="0">
                <a:latin typeface="Monotype Corsiva" pitchFamily="66" charset="0"/>
              </a:rPr>
              <a:t>N</a:t>
            </a:r>
            <a:r>
              <a:rPr lang="en-US" dirty="0" smtClean="0"/>
              <a:t> = 4: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All-</a:t>
            </a:r>
            <a:r>
              <a:rPr lang="en-US" sz="2200" i="1" dirty="0" smtClean="0">
                <a:latin typeface="Palatino Linotype" pitchFamily="18" charset="0"/>
              </a:rPr>
              <a:t>n</a:t>
            </a:r>
            <a:r>
              <a:rPr lang="en-US" dirty="0" smtClean="0"/>
              <a:t> </a:t>
            </a:r>
            <a:r>
              <a:rPr lang="en-US" dirty="0" smtClean="0"/>
              <a:t>QCD amplitudes for MHV configuration on a few Phys Rev D pages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pic>
        <p:nvPicPr>
          <p:cNvPr id="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2057400"/>
            <a:ext cx="52387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 descr="unitfig0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1000" contrast="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38196" y="1325689"/>
            <a:ext cx="2624804" cy="21795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283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85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74638"/>
            <a:ext cx="8683625" cy="1143000"/>
          </a:xfrm>
          <a:noFill/>
        </p:spPr>
        <p:txBody>
          <a:bodyPr/>
          <a:lstStyle/>
          <a:p>
            <a:r>
              <a:rPr lang="en-US" sz="3400" dirty="0" smtClean="0"/>
              <a:t>Calculation is a Mess</a:t>
            </a:r>
            <a:endParaRPr lang="en-US" sz="3400" dirty="0"/>
          </a:p>
        </p:txBody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Vertices </a:t>
            </a:r>
            <a:r>
              <a:rPr lang="en-US" dirty="0" smtClean="0"/>
              <a:t>and propagators involve gauge-variant off-shell states</a:t>
            </a:r>
          </a:p>
          <a:p>
            <a:r>
              <a:rPr lang="en-US" dirty="0" smtClean="0"/>
              <a:t>Each diagram is not gauge-invariant — huge </a:t>
            </a:r>
            <a:r>
              <a:rPr lang="en-US" dirty="0"/>
              <a:t>cancellations of gauge-</a:t>
            </a:r>
            <a:r>
              <a:rPr lang="en-US" dirty="0" err="1"/>
              <a:t>noninvariant</a:t>
            </a:r>
            <a:r>
              <a:rPr lang="en-US" dirty="0"/>
              <a:t>, redundant, parts are to blame (exacerbated by high-rank tensor reductions)</a:t>
            </a:r>
          </a:p>
          <a:p>
            <a:pPr>
              <a:buFontTx/>
              <a:buNone/>
            </a:pPr>
            <a:r>
              <a:rPr lang="en-US" i="1" dirty="0">
                <a:latin typeface="Arial Narrow" pitchFamily="34" charset="0"/>
              </a:rPr>
              <a:t>   </a:t>
            </a:r>
            <a:endParaRPr lang="en-US" dirty="0" smtClean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3550920"/>
            <a:ext cx="228600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85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5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On-Shell </a:t>
            </a:r>
            <a:r>
              <a:rPr lang="en-US" dirty="0"/>
              <a:t>Methods</a:t>
            </a:r>
          </a:p>
        </p:txBody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5105400"/>
          </a:xfrm>
        </p:spPr>
        <p:txBody>
          <a:bodyPr/>
          <a:lstStyle/>
          <a:p>
            <a:r>
              <a:rPr lang="en-US" dirty="0"/>
              <a:t>Use only information from physical </a:t>
            </a:r>
            <a:r>
              <a:rPr lang="en-US" dirty="0" smtClean="0"/>
              <a:t>states</a:t>
            </a:r>
          </a:p>
          <a:p>
            <a:r>
              <a:rPr lang="en-US" dirty="0" smtClean="0"/>
              <a:t>Avoid size explosion of intermediate terms due to unphysical states</a:t>
            </a:r>
            <a:endParaRPr lang="en-US" dirty="0"/>
          </a:p>
          <a:p>
            <a:r>
              <a:rPr lang="en-US" dirty="0"/>
              <a:t>Use properties of amplitudes as </a:t>
            </a:r>
            <a:r>
              <a:rPr lang="en-US" dirty="0" err="1"/>
              <a:t>calculational</a:t>
            </a:r>
            <a:r>
              <a:rPr lang="en-US" dirty="0"/>
              <a:t> tools</a:t>
            </a:r>
          </a:p>
          <a:p>
            <a:pPr lvl="1"/>
            <a:r>
              <a:rPr lang="en-US" dirty="0"/>
              <a:t>Factorization</a:t>
            </a:r>
            <a:r>
              <a:rPr lang="en-US" dirty="0">
                <a:solidFill>
                  <a:srgbClr val="C00000"/>
                </a:solidFill>
              </a:rPr>
              <a:t> → on-shell </a:t>
            </a:r>
            <a:r>
              <a:rPr lang="en-US" dirty="0" smtClean="0">
                <a:solidFill>
                  <a:srgbClr val="C00000"/>
                </a:solidFill>
              </a:rPr>
              <a:t>recursion   (</a:t>
            </a:r>
            <a:r>
              <a:rPr lang="en-US" sz="1800" dirty="0" err="1" smtClean="0">
                <a:solidFill>
                  <a:srgbClr val="C00000"/>
                </a:solidFill>
              </a:rPr>
              <a:t>Britto</a:t>
            </a:r>
            <a:r>
              <a:rPr lang="en-US" sz="1800" dirty="0" smtClean="0">
                <a:solidFill>
                  <a:srgbClr val="C00000"/>
                </a:solidFill>
              </a:rPr>
              <a:t>, </a:t>
            </a:r>
            <a:r>
              <a:rPr lang="en-US" sz="1800" dirty="0" err="1" smtClean="0">
                <a:solidFill>
                  <a:srgbClr val="C00000"/>
                </a:solidFill>
              </a:rPr>
              <a:t>Cachazo</a:t>
            </a:r>
            <a:r>
              <a:rPr lang="en-US" sz="1800" dirty="0" smtClean="0">
                <a:solidFill>
                  <a:srgbClr val="C00000"/>
                </a:solidFill>
              </a:rPr>
              <a:t>, </a:t>
            </a:r>
            <a:r>
              <a:rPr lang="en-US" sz="1800" dirty="0" err="1" smtClean="0">
                <a:solidFill>
                  <a:srgbClr val="C00000"/>
                </a:solidFill>
              </a:rPr>
              <a:t>Feng</a:t>
            </a:r>
            <a:r>
              <a:rPr lang="en-US" sz="1800" dirty="0" smtClean="0">
                <a:solidFill>
                  <a:srgbClr val="C00000"/>
                </a:solidFill>
              </a:rPr>
              <a:t>, Witten,…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 err="1"/>
              <a:t>Unitarity</a:t>
            </a:r>
            <a:r>
              <a:rPr lang="en-US" dirty="0">
                <a:solidFill>
                  <a:srgbClr val="C00000"/>
                </a:solidFill>
              </a:rPr>
              <a:t> → </a:t>
            </a:r>
            <a:r>
              <a:rPr lang="en-US" dirty="0" err="1">
                <a:solidFill>
                  <a:srgbClr val="C00000"/>
                </a:solidFill>
              </a:rPr>
              <a:t>unitarity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method (</a:t>
            </a:r>
            <a:r>
              <a:rPr lang="en-US" sz="1800" dirty="0" smtClean="0">
                <a:solidFill>
                  <a:srgbClr val="C00000"/>
                </a:solidFill>
              </a:rPr>
              <a:t>Bern, Dixon, Dunbar, DAK,…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Underlying field theory </a:t>
            </a:r>
            <a:r>
              <a:rPr lang="en-US" dirty="0" smtClean="0">
                <a:solidFill>
                  <a:srgbClr val="FFFF99"/>
                </a:solidFill>
              </a:rPr>
              <a:t>integral </a:t>
            </a:r>
            <a:r>
              <a:rPr lang="en-US" dirty="0">
                <a:solidFill>
                  <a:srgbClr val="FFFF99"/>
                </a:solidFill>
              </a:rPr>
              <a:t>basis</a:t>
            </a:r>
          </a:p>
          <a:p>
            <a:r>
              <a:rPr lang="en-US" dirty="0" smtClean="0"/>
              <a:t>Formalism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6016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475" y="4724400"/>
            <a:ext cx="4540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0165" name="Oval 5"/>
          <p:cNvSpPr>
            <a:spLocks noChangeArrowheads="1"/>
          </p:cNvSpPr>
          <p:nvPr/>
        </p:nvSpPr>
        <p:spPr bwMode="auto">
          <a:xfrm>
            <a:off x="3998913" y="4664075"/>
            <a:ext cx="609600" cy="533400"/>
          </a:xfrm>
          <a:prstGeom prst="ellips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166" name="Line 6"/>
          <p:cNvSpPr>
            <a:spLocks noChangeShapeType="1"/>
          </p:cNvSpPr>
          <p:nvPr/>
        </p:nvSpPr>
        <p:spPr bwMode="auto">
          <a:xfrm flipV="1">
            <a:off x="4495800" y="4017963"/>
            <a:ext cx="1219200" cy="685800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0167" name="Text Box 7"/>
          <p:cNvSpPr txBox="1">
            <a:spLocks noChangeArrowheads="1"/>
          </p:cNvSpPr>
          <p:nvPr/>
        </p:nvSpPr>
        <p:spPr bwMode="auto">
          <a:xfrm>
            <a:off x="5638800" y="3671888"/>
            <a:ext cx="243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  <a:latin typeface="Palatino Linotype" pitchFamily="18" charset="0"/>
              </a:rPr>
              <a:t>Known integral basis: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099425" y="3352800"/>
            <a:ext cx="739775" cy="1828800"/>
            <a:chOff x="4977" y="1440"/>
            <a:chExt cx="466" cy="1152"/>
          </a:xfrm>
        </p:grpSpPr>
        <p:pic>
          <p:nvPicPr>
            <p:cNvPr id="860169" name="Picture 9" descr="Box 3m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50000" contrast="43000"/>
            </a:blip>
            <a:srcRect/>
            <a:stretch>
              <a:fillRect/>
            </a:stretch>
          </p:blipFill>
          <p:spPr bwMode="auto">
            <a:xfrm>
              <a:off x="4977" y="1440"/>
              <a:ext cx="466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0170" name="Picture 10" descr="Tri 2m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50000" contrast="43000"/>
            </a:blip>
            <a:srcRect/>
            <a:stretch>
              <a:fillRect/>
            </a:stretch>
          </p:blipFill>
          <p:spPr bwMode="auto">
            <a:xfrm>
              <a:off x="5015" y="1888"/>
              <a:ext cx="357" cy="321"/>
            </a:xfrm>
            <a:prstGeom prst="rect">
              <a:avLst/>
            </a:prstGeom>
            <a:noFill/>
          </p:spPr>
        </p:pic>
        <p:pic>
          <p:nvPicPr>
            <p:cNvPr id="860171" name="Picture 11" descr="Bubble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50000" contrast="43000"/>
            </a:blip>
            <a:srcRect/>
            <a:stretch>
              <a:fillRect/>
            </a:stretch>
          </p:blipFill>
          <p:spPr bwMode="auto">
            <a:xfrm>
              <a:off x="5012" y="2413"/>
              <a:ext cx="357" cy="179"/>
            </a:xfrm>
            <a:prstGeom prst="rect">
              <a:avLst/>
            </a:prstGeom>
            <a:noFill/>
          </p:spPr>
        </p:pic>
      </p:grpSp>
      <p:sp>
        <p:nvSpPr>
          <p:cNvPr id="860172" name="Oval 12"/>
          <p:cNvSpPr>
            <a:spLocks noChangeArrowheads="1"/>
          </p:cNvSpPr>
          <p:nvPr/>
        </p:nvSpPr>
        <p:spPr bwMode="auto">
          <a:xfrm>
            <a:off x="3717925" y="4700588"/>
            <a:ext cx="304800" cy="533400"/>
          </a:xfrm>
          <a:prstGeom prst="ellips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173" name="Line 13"/>
          <p:cNvSpPr>
            <a:spLocks noChangeShapeType="1"/>
          </p:cNvSpPr>
          <p:nvPr/>
        </p:nvSpPr>
        <p:spPr bwMode="auto">
          <a:xfrm>
            <a:off x="3886200" y="5241925"/>
            <a:ext cx="533400" cy="381000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0174" name="Text Box 14"/>
          <p:cNvSpPr txBox="1">
            <a:spLocks noChangeArrowheads="1"/>
          </p:cNvSpPr>
          <p:nvPr/>
        </p:nvSpPr>
        <p:spPr bwMode="auto">
          <a:xfrm>
            <a:off x="4391025" y="5424488"/>
            <a:ext cx="243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err="1">
                <a:solidFill>
                  <a:srgbClr val="C00000"/>
                </a:solidFill>
                <a:latin typeface="Palatino Linotype" pitchFamily="18" charset="0"/>
              </a:rPr>
              <a:t>Unitarity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860175" name="Text Box 15"/>
          <p:cNvSpPr txBox="1">
            <a:spLocks noChangeArrowheads="1"/>
          </p:cNvSpPr>
          <p:nvPr/>
        </p:nvSpPr>
        <p:spPr bwMode="auto">
          <a:xfrm>
            <a:off x="6172200" y="5332413"/>
            <a:ext cx="27828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  <a:latin typeface="Palatino Linotype" pitchFamily="18" charset="0"/>
              </a:rPr>
              <a:t>On-shell Recursion;</a:t>
            </a:r>
            <a:r>
              <a:rPr lang="en-US" dirty="0">
                <a:solidFill>
                  <a:srgbClr val="C00000"/>
                </a:solidFill>
              </a:rPr>
              <a:t>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i="1" dirty="0">
                <a:solidFill>
                  <a:srgbClr val="C00000"/>
                </a:solidFill>
                <a:latin typeface="Palatino Linotype" pitchFamily="18" charset="0"/>
              </a:rPr>
              <a:t>D</a:t>
            </a:r>
            <a:r>
              <a:rPr lang="en-US" dirty="0">
                <a:solidFill>
                  <a:srgbClr val="C00000"/>
                </a:solidFill>
                <a:latin typeface="Palatino Linotype" pitchFamily="18" charset="0"/>
              </a:rPr>
              <a:t>-dimensional </a:t>
            </a:r>
            <a:r>
              <a:rPr lang="en-US" dirty="0" err="1">
                <a:solidFill>
                  <a:srgbClr val="C00000"/>
                </a:solidFill>
                <a:latin typeface="Palatino Linotype" pitchFamily="18" charset="0"/>
              </a:rPr>
              <a:t>unitarity</a:t>
            </a:r>
            <a:r>
              <a:rPr lang="en-US" dirty="0">
                <a:solidFill>
                  <a:srgbClr val="C00000"/>
                </a:solidFill>
                <a:latin typeface="Palatino Linotype" pitchFamily="18" charset="0"/>
              </a:rPr>
              <a:t/>
            </a:r>
            <a:br>
              <a:rPr lang="en-US" dirty="0">
                <a:solidFill>
                  <a:srgbClr val="C00000"/>
                </a:solidFill>
                <a:latin typeface="Palatino Linotype" pitchFamily="18" charset="0"/>
              </a:rPr>
            </a:br>
            <a:r>
              <a:rPr lang="en-US" dirty="0">
                <a:solidFill>
                  <a:srgbClr val="C00000"/>
                </a:solidFill>
                <a:latin typeface="Palatino Linotype" pitchFamily="18" charset="0"/>
              </a:rPr>
              <a:t>    via ∫ mass</a:t>
            </a:r>
          </a:p>
        </p:txBody>
      </p:sp>
      <p:sp>
        <p:nvSpPr>
          <p:cNvPr id="860176" name="Oval 16"/>
          <p:cNvSpPr>
            <a:spLocks noChangeArrowheads="1"/>
          </p:cNvSpPr>
          <p:nvPr/>
        </p:nvSpPr>
        <p:spPr bwMode="auto">
          <a:xfrm>
            <a:off x="4905375" y="4660900"/>
            <a:ext cx="1371600" cy="533400"/>
          </a:xfrm>
          <a:prstGeom prst="ellips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177" name="Line 17"/>
          <p:cNvSpPr>
            <a:spLocks noChangeShapeType="1"/>
          </p:cNvSpPr>
          <p:nvPr/>
        </p:nvSpPr>
        <p:spPr bwMode="auto">
          <a:xfrm>
            <a:off x="6072188" y="5113338"/>
            <a:ext cx="304800" cy="228600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7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6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6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6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8601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601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8601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601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860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860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60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60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8601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601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8601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601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860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860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6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60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65" grpId="0" animBg="1"/>
      <p:bldP spid="860166" grpId="0" animBg="1"/>
      <p:bldP spid="860167" grpId="0"/>
      <p:bldP spid="860167" grpId="1"/>
      <p:bldP spid="860172" grpId="0" animBg="1"/>
      <p:bldP spid="860173" grpId="0" animBg="1"/>
      <p:bldP spid="860174" grpId="0"/>
      <p:bldP spid="860174" grpId="1"/>
      <p:bldP spid="860175" grpId="0"/>
      <p:bldP spid="860176" grpId="0" animBg="1"/>
      <p:bldP spid="86017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BCFW On-Shell Recursion Relations</a:t>
            </a:r>
            <a:endParaRPr lang="en-US" dirty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/>
              <a:t>Define a shift         of </a:t>
            </a:r>
            <a:r>
              <a:rPr lang="en-US" dirty="0" err="1"/>
              <a:t>spinors</a:t>
            </a:r>
            <a:r>
              <a:rPr lang="en-US" dirty="0"/>
              <a:t> by a complex parameter </a:t>
            </a:r>
            <a:r>
              <a:rPr lang="en-US" i="1" dirty="0">
                <a:latin typeface="Palatino Linotype" pitchFamily="18" charset="0"/>
              </a:rPr>
              <a:t>z</a:t>
            </a:r>
          </a:p>
          <a:p>
            <a:endParaRPr lang="en-US" i="1" dirty="0">
              <a:latin typeface="Palatino Linotype" pitchFamily="18" charset="0"/>
            </a:endParaRPr>
          </a:p>
          <a:p>
            <a:endParaRPr lang="en-US" i="1" dirty="0">
              <a:latin typeface="Palatino Linotype" pitchFamily="18" charset="0"/>
            </a:endParaRPr>
          </a:p>
          <a:p>
            <a:endParaRPr lang="en-US" i="1" dirty="0">
              <a:latin typeface="Palatino Linotype" pitchFamily="18" charset="0"/>
            </a:endParaRPr>
          </a:p>
          <a:p>
            <a:pPr>
              <a:spcBef>
                <a:spcPct val="0"/>
              </a:spcBef>
            </a:pPr>
            <a:r>
              <a:rPr lang="en-US" dirty="0"/>
              <a:t>which induces a shift of the external momenta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onserves momentum, on-</a:t>
            </a:r>
            <a:r>
              <a:rPr lang="en-US" dirty="0" err="1" smtClean="0"/>
              <a:t>shellness</a:t>
            </a:r>
            <a:endParaRPr lang="en-US" dirty="0"/>
          </a:p>
          <a:p>
            <a:pPr>
              <a:spcBef>
                <a:spcPct val="0"/>
              </a:spcBef>
            </a:pPr>
            <a:r>
              <a:rPr lang="en-US" dirty="0" smtClean="0"/>
              <a:t>defines </a:t>
            </a:r>
            <a:r>
              <a:rPr lang="en-US" dirty="0"/>
              <a:t>a </a:t>
            </a:r>
            <a:r>
              <a:rPr lang="en-US" i="1" dirty="0">
                <a:latin typeface="Palatino Linotype" pitchFamily="18" charset="0"/>
              </a:rPr>
              <a:t>z</a:t>
            </a:r>
            <a:r>
              <a:rPr lang="en-US" dirty="0"/>
              <a:t>-dependent continuation of the amplitude</a:t>
            </a:r>
          </a:p>
          <a:p>
            <a:r>
              <a:rPr lang="en-US" dirty="0"/>
              <a:t>Assume that                    as  </a:t>
            </a:r>
          </a:p>
        </p:txBody>
      </p:sp>
      <p:pic>
        <p:nvPicPr>
          <p:cNvPr id="176134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0345" y="1676400"/>
            <a:ext cx="5397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6138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5482590"/>
            <a:ext cx="6667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3334" y="2200275"/>
            <a:ext cx="2497821" cy="8534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9034" y="3810000"/>
            <a:ext cx="6060844" cy="91969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6142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5100" y="5929727"/>
            <a:ext cx="13335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614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16920" y="6024977"/>
            <a:ext cx="94297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1500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July 4 is the canonical date for fireworks</a:t>
            </a:r>
          </a:p>
          <a:p>
            <a:endParaRPr lang="en-US" dirty="0"/>
          </a:p>
          <a:p>
            <a:r>
              <a:rPr lang="en-US" dirty="0" smtClean="0"/>
              <a:t>July 4, 2012 was the date for a different kind of fireworks,</a:t>
            </a:r>
            <a:br>
              <a:rPr lang="en-US" dirty="0" smtClean="0"/>
            </a:br>
            <a:r>
              <a:rPr lang="en-US" dirty="0" smtClean="0"/>
              <a:t>the announcement of the discovery of a New Heavy Boson at CERN</a:t>
            </a:r>
          </a:p>
          <a:p>
            <a:endParaRPr lang="en-US" dirty="0"/>
          </a:p>
          <a:p>
            <a:r>
              <a:rPr lang="en-US" dirty="0" smtClean="0"/>
              <a:t>It remains to be confirmed that this boson is the long-awaited Higgs boson of the Standard Model</a:t>
            </a:r>
          </a:p>
          <a:p>
            <a:endParaRPr lang="en-US" dirty="0"/>
          </a:p>
          <a:p>
            <a:r>
              <a:rPr lang="en-US" dirty="0" smtClean="0"/>
              <a:t>Will coming years produce new fireworks: dramatic discoveries of resonances or thresholds at the LHC?</a:t>
            </a:r>
          </a:p>
        </p:txBody>
      </p:sp>
    </p:spTree>
    <p:extLst>
      <p:ext uri="{BB962C8B-B14F-4D97-AF65-F5344CB8AC3E}">
        <p14:creationId xmlns:p14="http://schemas.microsoft.com/office/powerpoint/2010/main" val="135911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Contour Integral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Consider the contour integral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Determine A(0) in terms of other residues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227763" y="2209800"/>
            <a:ext cx="2687637" cy="2687638"/>
            <a:chOff x="6151563" y="2209800"/>
            <a:chExt cx="2687637" cy="2687638"/>
          </a:xfrm>
        </p:grpSpPr>
        <p:sp>
          <p:nvSpPr>
            <p:cNvPr id="111621" name="Oval 5"/>
            <p:cNvSpPr>
              <a:spLocks noChangeAspect="1" noChangeArrowheads="1"/>
            </p:cNvSpPr>
            <p:nvPr/>
          </p:nvSpPr>
          <p:spPr bwMode="auto">
            <a:xfrm>
              <a:off x="6151563" y="2209800"/>
              <a:ext cx="2687637" cy="268763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2" name="Oval 6"/>
            <p:cNvSpPr>
              <a:spLocks noChangeAspect="1" noChangeArrowheads="1"/>
            </p:cNvSpPr>
            <p:nvPr/>
          </p:nvSpPr>
          <p:spPr bwMode="auto">
            <a:xfrm>
              <a:off x="7961604" y="3032546"/>
              <a:ext cx="54850" cy="5485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3" name="Oval 7"/>
            <p:cNvSpPr>
              <a:spLocks noChangeAspect="1" noChangeArrowheads="1"/>
            </p:cNvSpPr>
            <p:nvPr/>
          </p:nvSpPr>
          <p:spPr bwMode="auto">
            <a:xfrm>
              <a:off x="7029159" y="3142246"/>
              <a:ext cx="54850" cy="5485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4" name="Oval 8"/>
            <p:cNvSpPr>
              <a:spLocks noChangeAspect="1" noChangeArrowheads="1"/>
            </p:cNvSpPr>
            <p:nvPr/>
          </p:nvSpPr>
          <p:spPr bwMode="auto">
            <a:xfrm>
              <a:off x="8126153" y="3800443"/>
              <a:ext cx="54850" cy="5485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5" name="Oval 9"/>
            <p:cNvSpPr>
              <a:spLocks noChangeAspect="1" noChangeArrowheads="1"/>
            </p:cNvSpPr>
            <p:nvPr/>
          </p:nvSpPr>
          <p:spPr bwMode="auto">
            <a:xfrm>
              <a:off x="7193708" y="4074692"/>
              <a:ext cx="54850" cy="5485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11626" name="Picture 10" descr="onshell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057400" y="2330450"/>
            <a:ext cx="2211388" cy="793750"/>
          </a:xfrm>
          <a:prstGeom prst="rect">
            <a:avLst/>
          </a:prstGeom>
          <a:noFill/>
        </p:spPr>
      </p:pic>
      <p:pic>
        <p:nvPicPr>
          <p:cNvPr id="111627" name="Picture 11" descr="onshell0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95400" y="4303713"/>
            <a:ext cx="3748088" cy="954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194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Factorization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Other poles in </a:t>
            </a:r>
            <a:r>
              <a:rPr lang="en-US" i="1" dirty="0">
                <a:latin typeface="Palatino Linotype" pitchFamily="18" charset="0"/>
              </a:rPr>
              <a:t>z</a:t>
            </a:r>
            <a:r>
              <a:rPr lang="en-US" dirty="0"/>
              <a:t> come from zeros of </a:t>
            </a:r>
            <a:r>
              <a:rPr lang="en-US" i="1" dirty="0">
                <a:latin typeface="Palatino Linotype" pitchFamily="18" charset="0"/>
              </a:rPr>
              <a:t>z</a:t>
            </a:r>
            <a:r>
              <a:rPr lang="en-US" dirty="0"/>
              <a:t>-shifted propagator denominators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Splits diagram into two parts with </a:t>
            </a:r>
            <a:r>
              <a:rPr lang="en-US" i="1" dirty="0">
                <a:latin typeface="Palatino Linotype" pitchFamily="18" charset="0"/>
              </a:rPr>
              <a:t>z</a:t>
            </a:r>
            <a:r>
              <a:rPr lang="en-US" dirty="0"/>
              <a:t>-dependent momentum flow</a:t>
            </a:r>
          </a:p>
        </p:txBody>
      </p:sp>
      <p:pic>
        <p:nvPicPr>
          <p:cNvPr id="15360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50" y="5208588"/>
            <a:ext cx="3738563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07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2743200"/>
            <a:ext cx="1587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0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1300" y="3790950"/>
            <a:ext cx="127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10" name="Picture 10" descr="z-dependent2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3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98713" y="2303463"/>
            <a:ext cx="5373687" cy="2249487"/>
          </a:xfrm>
          <a:prstGeom prst="rect">
            <a:avLst/>
          </a:prstGeom>
          <a:noFill/>
        </p:spPr>
      </p:pic>
      <p:pic>
        <p:nvPicPr>
          <p:cNvPr id="153611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83125" y="3103563"/>
            <a:ext cx="785813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591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763000" cy="55927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i="1" dirty="0" smtClean="0">
                <a:latin typeface="Palatino Linotype" pitchFamily="18" charset="0"/>
              </a:rPr>
              <a:t>z</a:t>
            </a:r>
            <a:r>
              <a:rPr lang="en-US" dirty="0" smtClean="0"/>
              <a:t>-dependent amplitude factorizes at poles arising from zeros of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poles from zeros of 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 smtClean="0"/>
              <a:t>Residue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spcBef>
                <a:spcPct val="50000"/>
              </a:spcBef>
              <a:buFontTx/>
              <a:buNone/>
            </a:pPr>
            <a:endParaRPr lang="en-US" dirty="0"/>
          </a:p>
        </p:txBody>
      </p:sp>
      <p:pic>
        <p:nvPicPr>
          <p:cNvPr id="174090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9913" y="2133600"/>
            <a:ext cx="6389687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0009" y="1568450"/>
            <a:ext cx="4960171" cy="44161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4" descr="recursion-part1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5000" contrast="-7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47800" y="3640137"/>
            <a:ext cx="2687637" cy="2674938"/>
          </a:xfrm>
          <a:prstGeom prst="rect">
            <a:avLst/>
          </a:prstGeom>
          <a:noFill/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211637" y="4838700"/>
            <a:ext cx="6858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kumimoji="1"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=</a:t>
            </a:r>
          </a:p>
        </p:txBody>
      </p:sp>
      <p:pic>
        <p:nvPicPr>
          <p:cNvPr id="11" name="Picture 6" descr="recursion-part2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5000" contrast="-7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049837" y="3259137"/>
            <a:ext cx="2668588" cy="3446463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26412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Unitarity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Unitarity</a:t>
            </a:r>
            <a:r>
              <a:rPr lang="en-US" dirty="0" smtClean="0"/>
              <a:t> of the </a:t>
            </a:r>
            <a:r>
              <a:rPr lang="en-US" i="1" dirty="0" smtClean="0"/>
              <a:t>S</a:t>
            </a:r>
            <a:r>
              <a:rPr lang="en-US" dirty="0" smtClean="0"/>
              <a:t> matrix </a:t>
            </a:r>
            <a:r>
              <a:rPr lang="en-US" dirty="0" smtClean="0">
                <a:sym typeface="Symbol"/>
              </a:rPr>
              <a:t> transition matrix </a:t>
            </a:r>
            <a:r>
              <a:rPr lang="en-US" i="1" dirty="0" smtClean="0">
                <a:sym typeface="Symbol"/>
              </a:rPr>
              <a:t>T</a:t>
            </a:r>
            <a:endParaRPr lang="en-US" i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Simpler because we get higher loop order from lower loop order; one loop from trees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on-shell method tells us how to get the full transition matrix back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286000"/>
            <a:ext cx="1905005" cy="31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2350" y="4876800"/>
            <a:ext cx="1333506" cy="31813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422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Feynman Integrals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Cutkosky</a:t>
            </a:r>
            <a:r>
              <a:rPr lang="en-US" dirty="0" smtClean="0"/>
              <a:t> rules (1960s)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Each cut: </a:t>
            </a:r>
            <a:endParaRPr lang="en-US" dirty="0"/>
          </a:p>
        </p:txBody>
      </p:sp>
      <p:pic>
        <p:nvPicPr>
          <p:cNvPr id="7" name="Picture 6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138" y="4565464"/>
            <a:ext cx="6191262" cy="1173482"/>
          </a:xfrm>
          <a:prstGeom prst="rect">
            <a:avLst/>
          </a:prstGeom>
          <a:noFill/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028951"/>
            <a:ext cx="601979" cy="476249"/>
          </a:xfrm>
          <a:prstGeom prst="rect">
            <a:avLst/>
          </a:prstGeom>
          <a:noFill/>
        </p:spPr>
      </p:pic>
      <p:pic>
        <p:nvPicPr>
          <p:cNvPr id="8" name="Picture 7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3041472"/>
            <a:ext cx="285750" cy="253365"/>
          </a:xfrm>
          <a:prstGeom prst="rect">
            <a:avLst/>
          </a:prstGeom>
          <a:noFill/>
        </p:spPr>
      </p:pic>
      <p:pic>
        <p:nvPicPr>
          <p:cNvPr id="10" name="Picture 9" descr="Generic Diagram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69273" y="1885727"/>
            <a:ext cx="3433333" cy="2560000"/>
          </a:xfrm>
          <a:prstGeom prst="rect">
            <a:avLst/>
          </a:prstGeom>
        </p:spPr>
      </p:pic>
      <p:pic>
        <p:nvPicPr>
          <p:cNvPr id="13" name="Picture 12" descr="Generic Diagram cu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43600" y="2071000"/>
            <a:ext cx="3220000" cy="2120000"/>
          </a:xfrm>
          <a:prstGeom prst="rect">
            <a:avLst/>
          </a:prstGeom>
        </p:spPr>
      </p:pic>
      <p:pic>
        <p:nvPicPr>
          <p:cNvPr id="17" name="Picture 16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556" y="2743189"/>
            <a:ext cx="1725172" cy="13716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554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Palatino Linotype" pitchFamily="18" charset="0"/>
              </a:rPr>
              <a:t>Unitarity</a:t>
            </a:r>
            <a:r>
              <a:rPr lang="en-US" sz="3600" dirty="0">
                <a:latin typeface="Palatino Linotype" pitchFamily="18" charset="0"/>
              </a:rPr>
              <a:t>-Based Calculations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2378"/>
            <a:ext cx="8686800" cy="5486400"/>
          </a:xfrm>
        </p:spPr>
        <p:txBody>
          <a:bodyPr>
            <a:normAutofit/>
          </a:bodyPr>
          <a:lstStyle/>
          <a:p>
            <a:pPr lvl="1" algn="r"/>
            <a:endParaRPr lang="en-US" sz="1600" dirty="0">
              <a:solidFill>
                <a:srgbClr val="FF9933"/>
              </a:solidFill>
            </a:endParaRPr>
          </a:p>
          <a:p>
            <a:pPr lvl="1" algn="r">
              <a:buFontTx/>
              <a:buNone/>
            </a:pPr>
            <a:r>
              <a:rPr lang="en-US" sz="1600" dirty="0">
                <a:solidFill>
                  <a:srgbClr val="C00000"/>
                </a:solidFill>
              </a:rPr>
              <a:t>Bern, Dixon, Dunbar, &amp; </a:t>
            </a:r>
            <a:r>
              <a:rPr lang="en-US" sz="1600" dirty="0" smtClean="0">
                <a:solidFill>
                  <a:srgbClr val="C00000"/>
                </a:solidFill>
              </a:rPr>
              <a:t>DAK</a:t>
            </a:r>
            <a:r>
              <a:rPr lang="en-US" sz="1600" dirty="0">
                <a:solidFill>
                  <a:srgbClr val="C00000"/>
                </a:solidFill>
              </a:rPr>
              <a:t/>
            </a:r>
            <a:br>
              <a:rPr lang="en-US" sz="1600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pPr>
              <a:buNone/>
            </a:pPr>
            <a:r>
              <a:rPr lang="en-US" dirty="0" smtClean="0">
                <a:sym typeface="Symbol" pitchFamily="18" charset="2"/>
              </a:rPr>
              <a:t>Replace two propagators by on-shell delta functions</a:t>
            </a:r>
          </a:p>
          <a:p>
            <a:pPr>
              <a:buNone/>
            </a:pPr>
            <a:endParaRPr lang="en-US" dirty="0" smtClean="0">
              <a:sym typeface="Symbol" pitchFamily="18" charset="2"/>
            </a:endParaRPr>
          </a:p>
          <a:p>
            <a:pPr>
              <a:buNone/>
            </a:pPr>
            <a:endParaRPr lang="en-US" dirty="0" smtClean="0">
              <a:sym typeface="Symbol" pitchFamily="18" charset="2"/>
            </a:endParaRPr>
          </a:p>
          <a:p>
            <a:pPr>
              <a:buNone/>
            </a:pPr>
            <a:r>
              <a:rPr lang="en-US" dirty="0" smtClean="0">
                <a:sym typeface="Symbol"/>
              </a:rPr>
              <a:t> </a:t>
            </a:r>
            <a:r>
              <a:rPr lang="en-US" dirty="0" smtClean="0">
                <a:sym typeface="Symbol" pitchFamily="18" charset="2"/>
              </a:rPr>
              <a:t>Sum of integrals with coefficients; separate them by algebra </a:t>
            </a:r>
          </a:p>
          <a:p>
            <a:pPr>
              <a:buNone/>
            </a:pPr>
            <a:endParaRPr lang="en-US" dirty="0" smtClean="0">
              <a:sym typeface="Symbol" pitchFamily="18" charset="2"/>
            </a:endParaRPr>
          </a:p>
          <a:p>
            <a:pPr>
              <a:buNone/>
            </a:pPr>
            <a:endParaRPr lang="en-US" dirty="0">
              <a:sym typeface="Symbol" pitchFamily="18" charset="2"/>
            </a:endParaRPr>
          </a:p>
        </p:txBody>
      </p:sp>
      <p:pic>
        <p:nvPicPr>
          <p:cNvPr id="367620" name="Picture 4" descr="unitarity-01"/>
          <p:cNvPicPr>
            <a:picLocks noChangeAspect="1" noChangeArrowheads="1"/>
          </p:cNvPicPr>
          <p:nvPr/>
        </p:nvPicPr>
        <p:blipFill>
          <a:blip r:embed="rId4" cstate="print">
            <a:lum bright="-60000"/>
          </a:blip>
          <a:srcRect/>
          <a:stretch>
            <a:fillRect/>
          </a:stretch>
        </p:blipFill>
        <p:spPr bwMode="auto">
          <a:xfrm>
            <a:off x="1447801" y="1143001"/>
            <a:ext cx="3027521" cy="2495074"/>
          </a:xfrm>
          <a:prstGeom prst="rect">
            <a:avLst/>
          </a:prstGeom>
          <a:noFill/>
        </p:spPr>
      </p:pic>
      <p:pic>
        <p:nvPicPr>
          <p:cNvPr id="367621" name="Picture 5" descr="unitarity-01"/>
          <p:cNvPicPr>
            <a:picLocks noChangeAspect="1" noChangeArrowheads="1"/>
          </p:cNvPicPr>
          <p:nvPr/>
        </p:nvPicPr>
        <p:blipFill>
          <a:blip r:embed="rId5" cstate="print">
            <a:lum bright="-100000"/>
          </a:blip>
          <a:srcRect/>
          <a:stretch>
            <a:fillRect/>
          </a:stretch>
        </p:blipFill>
        <p:spPr bwMode="auto">
          <a:xfrm>
            <a:off x="685800" y="3733800"/>
            <a:ext cx="6067425" cy="781050"/>
          </a:xfrm>
          <a:prstGeom prst="rect">
            <a:avLst/>
          </a:prstGeom>
          <a:noFill/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1" y="4995334"/>
            <a:ext cx="5448311" cy="1032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509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</a:t>
            </a:r>
            <a:r>
              <a:rPr lang="en-US" dirty="0" err="1" smtClean="0"/>
              <a:t>Unitarity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Can </a:t>
            </a:r>
            <a:r>
              <a:rPr lang="en-US" dirty="0" smtClean="0"/>
              <a:t>we pick out contributions with </a:t>
            </a:r>
            <a:r>
              <a:rPr lang="en-US" i="1" dirty="0" smtClean="0"/>
              <a:t>more</a:t>
            </a:r>
            <a:r>
              <a:rPr lang="en-US" dirty="0" smtClean="0"/>
              <a:t> than two propagators?</a:t>
            </a:r>
          </a:p>
          <a:p>
            <a:r>
              <a:rPr lang="en-US" dirty="0" smtClean="0"/>
              <a:t>Yes — cut more lines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Isolates smaller set of integrals: only </a:t>
            </a:r>
            <a:br>
              <a:rPr lang="en-US" dirty="0" smtClean="0"/>
            </a:br>
            <a:r>
              <a:rPr lang="en-US" dirty="0" smtClean="0"/>
              <a:t>integrals with propagators corresponding </a:t>
            </a:r>
            <a:br>
              <a:rPr lang="en-US" dirty="0" smtClean="0"/>
            </a:br>
            <a:r>
              <a:rPr lang="en-US" dirty="0" smtClean="0"/>
              <a:t>to cuts will show up</a:t>
            </a:r>
          </a:p>
          <a:p>
            <a:r>
              <a:rPr lang="en-US" dirty="0" smtClean="0"/>
              <a:t>Triple cut — no bubbles, one triangle, smaller set of </a:t>
            </a:r>
            <a:r>
              <a:rPr lang="en-US" dirty="0" smtClean="0"/>
              <a:t>boxes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unitarity</a:t>
            </a:r>
            <a:r>
              <a:rPr lang="en-US" dirty="0" smtClean="0"/>
              <a:t> interpretation, but we don’t care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4" descr="triplecut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60061" y="1295400"/>
            <a:ext cx="4507739" cy="3122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987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isolate a</a:t>
            </a:r>
            <a:r>
              <a:rPr lang="en-US" dirty="0">
                <a:solidFill>
                  <a:srgbClr val="C00000"/>
                </a:solidFill>
              </a:rPr>
              <a:t> single </a:t>
            </a:r>
            <a:r>
              <a:rPr lang="en-US" dirty="0"/>
              <a:t>integral?</a:t>
            </a:r>
          </a:p>
          <a:p>
            <a:endParaRPr lang="en-US" dirty="0"/>
          </a:p>
          <a:p>
            <a:r>
              <a:rPr lang="en-US" dirty="0" smtClean="0"/>
              <a:t>D = 4 </a:t>
            </a:r>
            <a:r>
              <a:rPr lang="en-US" dirty="0" smtClean="0">
                <a:sym typeface="Symbol"/>
              </a:rPr>
              <a:t> loop momentum has four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components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Cut four specified propagators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(q</a:t>
            </a:r>
            <a:r>
              <a:rPr lang="en-US" dirty="0" smtClean="0"/>
              <a:t>uadruple cut) would </a:t>
            </a:r>
            <a:r>
              <a:rPr lang="en-US" dirty="0"/>
              <a:t>isolate a single </a:t>
            </a:r>
            <a:r>
              <a:rPr lang="en-US" dirty="0" smtClean="0"/>
              <a:t>box</a:t>
            </a:r>
          </a:p>
          <a:p>
            <a:endParaRPr lang="en-US" dirty="0"/>
          </a:p>
          <a:p>
            <a:r>
              <a:rPr lang="en-US" dirty="0" smtClean="0"/>
              <a:t>Need to solve equations putting all four propagators on shell</a:t>
            </a:r>
            <a:endParaRPr lang="en-US" dirty="0"/>
          </a:p>
        </p:txBody>
      </p:sp>
      <p:pic>
        <p:nvPicPr>
          <p:cNvPr id="410628" name="Picture 4" descr="quadcut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83325" y="1236663"/>
            <a:ext cx="2632075" cy="2632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030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Solutions are </a:t>
            </a:r>
            <a:r>
              <a:rPr lang="en-US" dirty="0" smtClean="0"/>
              <a:t>complex: delta </a:t>
            </a:r>
            <a:r>
              <a:rPr lang="en-US" dirty="0" smtClean="0"/>
              <a:t>functions would </a:t>
            </a:r>
            <a:r>
              <a:rPr lang="en-US" dirty="0" smtClean="0"/>
              <a:t>give </a:t>
            </a:r>
            <a:r>
              <a:rPr lang="en-US" dirty="0" smtClean="0"/>
              <a:t>zero!</a:t>
            </a:r>
          </a:p>
          <a:p>
            <a:pPr>
              <a:buNone/>
            </a:pPr>
            <a:r>
              <a:rPr lang="en-US" dirty="0" smtClean="0"/>
              <a:t>Need to reinterpret delta functions as contour integrals around a </a:t>
            </a:r>
            <a:r>
              <a:rPr lang="en-US" i="1" dirty="0" smtClean="0"/>
              <a:t>global pole</a:t>
            </a:r>
          </a:p>
          <a:p>
            <a:r>
              <a:rPr lang="en-US" dirty="0" smtClean="0"/>
              <a:t>Reinterpret cutting as contour modification</a:t>
            </a:r>
            <a:endParaRPr lang="en-US" dirty="0"/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8895" y="2590800"/>
            <a:ext cx="2095505" cy="348615"/>
          </a:xfrm>
          <a:prstGeom prst="rect">
            <a:avLst/>
          </a:prstGeom>
          <a:noFill/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030" y="2362200"/>
            <a:ext cx="4697740" cy="824868"/>
          </a:xfrm>
          <a:prstGeom prst="rect">
            <a:avLst/>
          </a:prstGeom>
          <a:noFill/>
        </p:spPr>
      </p:pic>
      <p:pic>
        <p:nvPicPr>
          <p:cNvPr id="8" name="Picture 7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471" y="3276600"/>
            <a:ext cx="7397129" cy="824867"/>
          </a:xfrm>
          <a:prstGeom prst="rect">
            <a:avLst/>
          </a:prstGeom>
          <a:noFill/>
        </p:spPr>
      </p:pic>
      <p:pic>
        <p:nvPicPr>
          <p:cNvPr id="9" name="Picture 8" descr="Complex Plane  contour 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8533" y="3954200"/>
            <a:ext cx="3086667" cy="29800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927564" y="5286108"/>
            <a:ext cx="1295400" cy="274320"/>
          </a:xfrm>
          <a:prstGeom prst="rightArrow">
            <a:avLst/>
          </a:prstGeom>
          <a:solidFill>
            <a:srgbClr val="C00000">
              <a:alpha val="67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omplex Plane  contour 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6800" y="3997236"/>
            <a:ext cx="296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2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Coefficient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Applying the quadruple cut (via change of contour) to both sides of our master equation, we </a:t>
            </a:r>
            <a:r>
              <a:rPr lang="en-US" dirty="0" smtClean="0"/>
              <a:t>derive a simple formula for the box coefficient,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r">
              <a:buNone/>
            </a:pPr>
            <a:r>
              <a:rPr lang="en-US" sz="2000" dirty="0" err="1" smtClean="0">
                <a:solidFill>
                  <a:srgbClr val="C00000"/>
                </a:solidFill>
              </a:rPr>
              <a:t>Britto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Cachazo</a:t>
            </a:r>
            <a:r>
              <a:rPr lang="en-US" sz="2000" dirty="0" smtClean="0">
                <a:solidFill>
                  <a:srgbClr val="C00000"/>
                </a:solidFill>
              </a:rPr>
              <a:t> &amp; </a:t>
            </a:r>
            <a:r>
              <a:rPr lang="en-US" sz="2000" dirty="0" err="1" smtClean="0">
                <a:solidFill>
                  <a:srgbClr val="C00000"/>
                </a:solidFill>
              </a:rPr>
              <a:t>Feng</a:t>
            </a:r>
            <a:r>
              <a:rPr lang="en-US" sz="2000" dirty="0" smtClean="0">
                <a:solidFill>
                  <a:srgbClr val="C00000"/>
                </a:solidFill>
              </a:rPr>
              <a:t> (2004</a:t>
            </a:r>
            <a:r>
              <a:rPr lang="en-US" sz="2000" dirty="0" smtClean="0">
                <a:solidFill>
                  <a:srgbClr val="C00000"/>
                </a:solidFill>
              </a:rPr>
              <a:t>)</a:t>
            </a:r>
          </a:p>
          <a:p>
            <a:pPr>
              <a:buNone/>
            </a:pPr>
            <a:r>
              <a:rPr lang="en-US" dirty="0"/>
              <a:t>No algebraic reductions needed: suitable for pure </a:t>
            </a:r>
            <a:r>
              <a:rPr lang="en-US" dirty="0" err="1" smtClean="0"/>
              <a:t>numerics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Can obtain direct formulae for other integral coefficients</a:t>
            </a:r>
            <a:endParaRPr lang="en-US" dirty="0"/>
          </a:p>
          <a:p>
            <a:pPr algn="r">
              <a:buNone/>
            </a:pPr>
            <a:endParaRPr lang="en-US" sz="2000" dirty="0">
              <a:solidFill>
                <a:srgbClr val="C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819172" y="76200"/>
            <a:ext cx="2248628" cy="2248628"/>
            <a:chOff x="6819172" y="76200"/>
            <a:chExt cx="2248628" cy="2248628"/>
          </a:xfrm>
        </p:grpSpPr>
        <p:pic>
          <p:nvPicPr>
            <p:cNvPr id="5" name="Picture 4" descr="quadcut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6819172" y="76200"/>
              <a:ext cx="2248628" cy="2248628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7221168" y="449096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A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52816" y="447472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B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19544" y="1563624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D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52816" y="1563624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C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8" name="Picture 17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767" y="3817618"/>
            <a:ext cx="5364489" cy="982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665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Things Are Clear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Precision </a:t>
            </a:r>
            <a:r>
              <a:rPr lang="en-US" dirty="0"/>
              <a:t>studies of the new </a:t>
            </a:r>
            <a:r>
              <a:rPr lang="en-US" dirty="0" smtClean="0"/>
              <a:t>boson (and </a:t>
            </a:r>
            <a:r>
              <a:rPr lang="en-US" dirty="0"/>
              <a:t>of the top </a:t>
            </a:r>
            <a:r>
              <a:rPr lang="en-US" dirty="0" smtClean="0"/>
              <a:t>quark) </a:t>
            </a:r>
            <a:r>
              <a:rPr lang="en-US" dirty="0"/>
              <a:t>will play a very important role in probing for physics beyond the Standard Model</a:t>
            </a:r>
          </a:p>
          <a:p>
            <a:r>
              <a:rPr lang="en-US" dirty="0" smtClean="0"/>
              <a:t>Nature has been very kind to experimenters in fixing the mass of the new boson: </a:t>
            </a:r>
          </a:p>
          <a:p>
            <a:pPr lvl="1"/>
            <a:r>
              <a:rPr lang="en-US" dirty="0" smtClean="0"/>
              <a:t>there are lots of decay modes to measure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here are a number of </a:t>
            </a:r>
            <a:br>
              <a:rPr lang="en-US" dirty="0" smtClean="0"/>
            </a:br>
            <a:r>
              <a:rPr lang="en-US" dirty="0" smtClean="0"/>
              <a:t>production mechanisms </a:t>
            </a:r>
            <a:br>
              <a:rPr lang="en-US" dirty="0" smtClean="0"/>
            </a:br>
            <a:r>
              <a:rPr lang="en-US" dirty="0" smtClean="0"/>
              <a:t>to explore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t will be challenging but </a:t>
            </a:r>
            <a:br>
              <a:rPr lang="en-US" dirty="0" smtClean="0"/>
            </a:br>
            <a:r>
              <a:rPr lang="en-US" dirty="0" smtClean="0"/>
              <a:t>feasible to make these </a:t>
            </a:r>
            <a:br>
              <a:rPr lang="en-US" dirty="0" smtClean="0"/>
            </a:br>
            <a:r>
              <a:rPr lang="en-US" dirty="0" smtClean="0"/>
              <a:t>measurements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720" y="3647440"/>
            <a:ext cx="4389129" cy="3212294"/>
          </a:xfrm>
          <a:prstGeom prst="rect">
            <a:avLst/>
          </a:prstGeom>
        </p:spPr>
      </p:pic>
      <p:sp>
        <p:nvSpPr>
          <p:cNvPr id="5" name="Oval 4"/>
          <p:cNvSpPr>
            <a:spLocks noChangeAspect="1"/>
          </p:cNvSpPr>
          <p:nvPr/>
        </p:nvSpPr>
        <p:spPr>
          <a:xfrm>
            <a:off x="5969000" y="3723640"/>
            <a:ext cx="420624" cy="4206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9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can now calculate large classes of amplitudes in gauge theories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Sometimes to infinite numbers of legs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 wealth of data for further study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 foundation for a new subfield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514600" y="1219200"/>
            <a:ext cx="6324600" cy="2971800"/>
            <a:chOff x="2514600" y="1219200"/>
            <a:chExt cx="6324600" cy="2971800"/>
          </a:xfrm>
        </p:grpSpPr>
        <p:sp>
          <p:nvSpPr>
            <p:cNvPr id="6" name="Oval 5"/>
            <p:cNvSpPr/>
            <p:nvPr/>
          </p:nvSpPr>
          <p:spPr>
            <a:xfrm>
              <a:off x="2514600" y="1219200"/>
              <a:ext cx="6324600" cy="2971800"/>
            </a:xfrm>
            <a:prstGeom prst="ellipse">
              <a:avLst/>
            </a:prstGeom>
            <a:solidFill>
              <a:srgbClr val="FFCC00">
                <a:alpha val="4980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77000" y="2057400"/>
              <a:ext cx="2286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Cambria" pitchFamily="18" charset="0"/>
                </a:rPr>
                <a:t>String Theory</a:t>
              </a:r>
              <a:endParaRPr lang="en-US" sz="3200" dirty="0">
                <a:latin typeface="Cambria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1000" y="1219200"/>
            <a:ext cx="6096000" cy="2971800"/>
            <a:chOff x="381000" y="1219200"/>
            <a:chExt cx="6096000" cy="2971800"/>
          </a:xfrm>
        </p:grpSpPr>
        <p:sp>
          <p:nvSpPr>
            <p:cNvPr id="5" name="Oval 4"/>
            <p:cNvSpPr/>
            <p:nvPr/>
          </p:nvSpPr>
          <p:spPr>
            <a:xfrm>
              <a:off x="381000" y="1219200"/>
              <a:ext cx="6096000" cy="2971800"/>
            </a:xfrm>
            <a:prstGeom prst="ellipse">
              <a:avLst/>
            </a:prstGeom>
            <a:solidFill>
              <a:srgbClr val="FFCC00">
                <a:alpha val="4980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0" y="2133600"/>
              <a:ext cx="17526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Cambria" pitchFamily="18" charset="0"/>
                </a:rPr>
                <a:t>Gauge Theory</a:t>
              </a:r>
              <a:endParaRPr lang="en-US" sz="3200" dirty="0">
                <a:latin typeface="Cambria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391920" y="3200400"/>
            <a:ext cx="6324600" cy="2971800"/>
            <a:chOff x="1391920" y="3200400"/>
            <a:chExt cx="6324600" cy="2971800"/>
          </a:xfrm>
        </p:grpSpPr>
        <p:sp>
          <p:nvSpPr>
            <p:cNvPr id="7" name="Oval 6"/>
            <p:cNvSpPr/>
            <p:nvPr/>
          </p:nvSpPr>
          <p:spPr>
            <a:xfrm>
              <a:off x="1391920" y="3200400"/>
              <a:ext cx="6324600" cy="2971800"/>
            </a:xfrm>
            <a:prstGeom prst="ellipse">
              <a:avLst/>
            </a:prstGeom>
            <a:solidFill>
              <a:srgbClr val="FFCC00">
                <a:alpha val="4980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95600" y="4800600"/>
              <a:ext cx="3352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Cambria" pitchFamily="18" charset="0"/>
                </a:rPr>
                <a:t>Integrability</a:t>
              </a:r>
              <a:endParaRPr lang="en-US" sz="3200" dirty="0">
                <a:latin typeface="Cambria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200400" y="32004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Palatino Linotype" pitchFamily="18" charset="0"/>
              </a:rPr>
              <a:t>Amplitudes</a:t>
            </a:r>
            <a:endParaRPr lang="en-US" sz="36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61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LHC Physics</a:t>
            </a:r>
          </a:p>
          <a:p>
            <a:endParaRPr lang="en-US" dirty="0" smtClean="0"/>
          </a:p>
          <a:p>
            <a:r>
              <a:rPr lang="en-US" sz="2800" dirty="0" smtClean="0">
                <a:latin typeface="Monotype Corsiva" pitchFamily="66" charset="0"/>
              </a:rPr>
              <a:t>N</a:t>
            </a:r>
            <a:r>
              <a:rPr lang="en-US" dirty="0" smtClean="0"/>
              <a:t>=4 </a:t>
            </a:r>
            <a:r>
              <a:rPr lang="en-US" dirty="0" err="1"/>
              <a:t>s</a:t>
            </a:r>
            <a:r>
              <a:rPr lang="en-US" dirty="0" err="1" smtClean="0"/>
              <a:t>upersymmetric</a:t>
            </a:r>
            <a:r>
              <a:rPr lang="en-US" dirty="0" smtClean="0"/>
              <a:t> Gauge Theory: solvable?</a:t>
            </a:r>
          </a:p>
          <a:p>
            <a:endParaRPr lang="en-US" dirty="0" smtClean="0"/>
          </a:p>
          <a:p>
            <a:r>
              <a:rPr lang="en-US" dirty="0" smtClean="0"/>
              <a:t>New representations of Gauge Theory: </a:t>
            </a:r>
            <a:r>
              <a:rPr lang="en-US" dirty="0" err="1" smtClean="0"/>
              <a:t>Grassmannians</a:t>
            </a:r>
            <a:endParaRPr lang="en-US" dirty="0"/>
          </a:p>
          <a:p>
            <a:pPr lvl="1"/>
            <a:r>
              <a:rPr lang="en-US" dirty="0"/>
              <a:t>m</a:t>
            </a:r>
            <a:r>
              <a:rPr lang="en-US" dirty="0" smtClean="0"/>
              <a:t>ake manifest new symmetries</a:t>
            </a:r>
          </a:p>
          <a:p>
            <a:pPr marL="457200" lvl="1" indent="0" algn="r"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Arkani-Hamed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Bourjaily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Cachazo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Goncharov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Postnikov</a:t>
            </a:r>
            <a:r>
              <a:rPr lang="en-US" dirty="0" smtClean="0">
                <a:solidFill>
                  <a:srgbClr val="C00000"/>
                </a:solidFill>
              </a:rPr>
              <a:t>, &amp; </a:t>
            </a:r>
            <a:r>
              <a:rPr lang="en-US" dirty="0" err="1" smtClean="0">
                <a:solidFill>
                  <a:srgbClr val="C00000"/>
                </a:solidFill>
              </a:rPr>
              <a:t>Trnka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Quantum Gravity</a:t>
            </a:r>
          </a:p>
          <a:p>
            <a:pPr marL="0" indent="0" algn="r">
              <a:buNone/>
            </a:pPr>
            <a:r>
              <a:rPr lang="en-US" sz="2000" dirty="0">
                <a:solidFill>
                  <a:srgbClr val="C00000"/>
                </a:solidFill>
              </a:rPr>
              <a:t>Bern, Carrasco, Dixon, Johansson, </a:t>
            </a:r>
            <a:r>
              <a:rPr lang="en-US" sz="2000" dirty="0" err="1" smtClean="0">
                <a:solidFill>
                  <a:srgbClr val="C00000"/>
                </a:solidFill>
              </a:rPr>
              <a:t>Roiban</a:t>
            </a:r>
            <a:r>
              <a:rPr lang="en-US" sz="2000" dirty="0" smtClean="0">
                <a:solidFill>
                  <a:srgbClr val="C00000"/>
                </a:solidFill>
              </a:rPr>
              <a:t>; Bern</a:t>
            </a:r>
            <a:r>
              <a:rPr lang="en-US" sz="2000" dirty="0">
                <a:solidFill>
                  <a:srgbClr val="C00000"/>
                </a:solidFill>
              </a:rPr>
              <a:t>, Davies, </a:t>
            </a:r>
            <a:r>
              <a:rPr lang="en-US" sz="2000" dirty="0" err="1">
                <a:solidFill>
                  <a:srgbClr val="C00000"/>
                </a:solidFill>
              </a:rPr>
              <a:t>Dennen</a:t>
            </a:r>
            <a:r>
              <a:rPr lang="en-US" sz="2000" dirty="0">
                <a:solidFill>
                  <a:srgbClr val="C00000"/>
                </a:solidFill>
              </a:rPr>
              <a:t>, Huang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21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QCD-Improved Parton Model</a:t>
            </a:r>
          </a:p>
        </p:txBody>
      </p:sp>
      <p:pic>
        <p:nvPicPr>
          <p:cNvPr id="139271" name="Picture 7" descr="partonmodel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41888" y="2362200"/>
            <a:ext cx="7552299" cy="2760663"/>
          </a:xfrm>
          <a:prstGeom prst="rect">
            <a:avLst/>
          </a:prstGeom>
          <a:noFill/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-70000"/>
          </a:blip>
          <a:stretch>
            <a:fillRect/>
          </a:stretch>
        </p:blipFill>
        <p:spPr>
          <a:xfrm>
            <a:off x="1267242" y="5256672"/>
            <a:ext cx="6533315" cy="8912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81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Calculations at NLO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of different ingredients: amplitudes, PDFs</a:t>
            </a:r>
          </a:p>
          <a:p>
            <a:r>
              <a:rPr lang="en-US" dirty="0" smtClean="0"/>
              <a:t>Infrared divergences need to be isolated and canceled </a:t>
            </a:r>
            <a:r>
              <a:rPr lang="en-US" dirty="0" smtClean="0">
                <a:sym typeface="Symbol"/>
              </a:rPr>
              <a:t> technology is intricate</a:t>
            </a:r>
          </a:p>
          <a:p>
            <a:endParaRPr lang="en-US" dirty="0">
              <a:sym typeface="Symbol"/>
            </a:endParaRPr>
          </a:p>
          <a:p>
            <a:r>
              <a:rPr lang="en-US" dirty="0" smtClean="0">
                <a:sym typeface="Symbol"/>
              </a:rPr>
              <a:t>Bottleneck until a few years ago: one-loop amplitudes</a:t>
            </a:r>
          </a:p>
          <a:p>
            <a:endParaRPr lang="en-US" dirty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Numerical implementation of on-shell methods</a:t>
            </a:r>
          </a:p>
          <a:p>
            <a:r>
              <a:rPr lang="en-US" dirty="0" smtClean="0">
                <a:sym typeface="Symbol"/>
              </a:rPr>
              <a:t>Automation of processes</a:t>
            </a:r>
          </a:p>
          <a:p>
            <a:endParaRPr lang="en-US" dirty="0">
              <a:sym typeface="Symbol"/>
            </a:endParaRPr>
          </a:p>
        </p:txBody>
      </p:sp>
      <p:pic>
        <p:nvPicPr>
          <p:cNvPr id="4" name="Picture 3" descr="explosio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457200"/>
            <a:ext cx="4245840" cy="39486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2133600"/>
            <a:ext cx="3505200" cy="954107"/>
          </a:xfrm>
          <a:prstGeom prst="rect">
            <a:avLst/>
          </a:prstGeom>
          <a:solidFill>
            <a:srgbClr val="FFFFCC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Ravie" pitchFamily="82" charset="0"/>
              </a:rPr>
              <a:t>NLO Revolution</a:t>
            </a:r>
            <a:endParaRPr lang="en-US" dirty="0">
              <a:solidFill>
                <a:srgbClr val="FF0000"/>
              </a:solidFill>
              <a:latin typeface="Ravi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53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Collider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876800"/>
          </a:xfrm>
        </p:spPr>
        <p:txBody>
          <a:bodyPr/>
          <a:lstStyle/>
          <a:p>
            <a:r>
              <a:rPr lang="en-US" dirty="0" smtClean="0"/>
              <a:t>Feynman-diagram era: One jet every ~10 years at NLO </a:t>
            </a:r>
          </a:p>
          <a:p>
            <a:pPr marL="0" indent="0">
              <a:buNone/>
            </a:pPr>
            <a:r>
              <a:rPr lang="en-US" dirty="0" smtClean="0"/>
              <a:t>	~1980: W production</a:t>
            </a:r>
            <a:br>
              <a:rPr lang="en-US" dirty="0" smtClean="0"/>
            </a:br>
            <a:r>
              <a:rPr lang="en-US" dirty="0" smtClean="0"/>
              <a:t>	~1990: </a:t>
            </a:r>
            <a:r>
              <a:rPr lang="en-US" dirty="0" err="1" smtClean="0"/>
              <a:t>W+jet</a:t>
            </a:r>
            <a:r>
              <a:rPr lang="en-US" dirty="0" smtClean="0"/>
              <a:t> production</a:t>
            </a:r>
          </a:p>
          <a:p>
            <a:r>
              <a:rPr lang="en-US" dirty="0" smtClean="0"/>
              <a:t>Transitional era: first matrix elements from </a:t>
            </a:r>
            <a:r>
              <a:rPr lang="en-US" dirty="0" err="1" smtClean="0"/>
              <a:t>unitarity</a:t>
            </a:r>
            <a:r>
              <a:rPr lang="en-US" dirty="0" smtClean="0"/>
              <a:t>, analytically</a:t>
            </a:r>
          </a:p>
          <a:p>
            <a:pPr marL="0" indent="0">
              <a:buNone/>
            </a:pPr>
            <a:r>
              <a:rPr lang="en-US" dirty="0" smtClean="0"/>
              <a:t>	~1998: W+2 jet production (MCFM)</a:t>
            </a:r>
          </a:p>
          <a:p>
            <a:r>
              <a:rPr lang="en-US" dirty="0" smtClean="0"/>
              <a:t>Numerical </a:t>
            </a:r>
            <a:r>
              <a:rPr lang="en-US" dirty="0" err="1" smtClean="0"/>
              <a:t>unitarity</a:t>
            </a:r>
            <a:r>
              <a:rPr lang="en-US" dirty="0" smtClean="0"/>
              <a:t> era: the bottleneck is broken &amp; NLO automated</a:t>
            </a:r>
          </a:p>
          <a:p>
            <a:pPr marL="0" indent="0">
              <a:buNone/>
            </a:pPr>
            <a:r>
              <a:rPr lang="en-US" dirty="0" smtClean="0"/>
              <a:t>	2009: W+3 jet production</a:t>
            </a:r>
          </a:p>
          <a:p>
            <a:pPr marL="0" indent="0">
              <a:buNone/>
            </a:pPr>
            <a:r>
              <a:rPr lang="en-US" dirty="0" smtClean="0"/>
              <a:t>	2010: W+4 jet production</a:t>
            </a:r>
          </a:p>
          <a:p>
            <a:pPr marL="0" indent="0">
              <a:buNone/>
            </a:pPr>
            <a:r>
              <a:rPr lang="en-US" dirty="0" smtClean="0"/>
              <a:t>	2012/3: W+5 jet production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95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00" y="1600200"/>
            <a:ext cx="7976000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7761444" cy="44915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324600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err="1" smtClean="0">
                <a:solidFill>
                  <a:srgbClr val="C00000"/>
                </a:solidFill>
                <a:latin typeface="Palatino Linotype" pitchFamily="18" charset="0"/>
              </a:rPr>
              <a:t>BlackHat</a:t>
            </a:r>
            <a:r>
              <a:rPr lang="en-US" sz="2000" dirty="0" smtClean="0">
                <a:solidFill>
                  <a:srgbClr val="C00000"/>
                </a:solidFill>
                <a:latin typeface="Palatino Linotype" pitchFamily="18" charset="0"/>
              </a:rPr>
              <a:t>: Bern, Dixon, </a:t>
            </a:r>
            <a:r>
              <a:rPr lang="en-US" sz="2000" dirty="0" err="1" smtClean="0">
                <a:solidFill>
                  <a:srgbClr val="C00000"/>
                </a:solidFill>
                <a:latin typeface="Palatino Linotype" pitchFamily="18" charset="0"/>
              </a:rPr>
              <a:t>Febres</a:t>
            </a:r>
            <a:r>
              <a:rPr lang="en-US" sz="2000" dirty="0" smtClean="0">
                <a:solidFill>
                  <a:srgbClr val="C00000"/>
                </a:solidFill>
                <a:latin typeface="Palatino Linotype" pitchFamily="18" charset="0"/>
              </a:rPr>
              <a:t> Cordero, </a:t>
            </a:r>
            <a:r>
              <a:rPr lang="en-US" sz="2000" dirty="0" err="1" smtClean="0">
                <a:solidFill>
                  <a:srgbClr val="C00000"/>
                </a:solidFill>
                <a:latin typeface="Palatino Linotype" pitchFamily="18" charset="0"/>
              </a:rPr>
              <a:t>Höche</a:t>
            </a:r>
            <a:r>
              <a:rPr lang="en-US" sz="2000" dirty="0" smtClean="0">
                <a:solidFill>
                  <a:srgbClr val="C00000"/>
                </a:solidFill>
                <a:latin typeface="Palatino Linotype" pitchFamily="18" charset="0"/>
              </a:rPr>
              <a:t>, DAK, </a:t>
            </a:r>
            <a:r>
              <a:rPr lang="en-US" sz="2000" dirty="0" err="1" smtClean="0">
                <a:solidFill>
                  <a:srgbClr val="C00000"/>
                </a:solidFill>
                <a:latin typeface="Palatino Linotype" pitchFamily="18" charset="0"/>
              </a:rPr>
              <a:t>Ita</a:t>
            </a:r>
            <a:r>
              <a:rPr lang="en-US" sz="2000" dirty="0" smtClean="0">
                <a:solidFill>
                  <a:srgbClr val="C00000"/>
                </a:solidFill>
                <a:latin typeface="Palatino Linotype" pitchFamily="18" charset="0"/>
              </a:rPr>
              <a:t>, Maître, </a:t>
            </a:r>
            <a:r>
              <a:rPr lang="en-US" sz="2000" dirty="0" err="1" smtClean="0">
                <a:solidFill>
                  <a:srgbClr val="C00000"/>
                </a:solidFill>
                <a:latin typeface="Palatino Linotype" pitchFamily="18" charset="0"/>
              </a:rPr>
              <a:t>Ozeren</a:t>
            </a:r>
            <a:endParaRPr lang="en-US" sz="2000" dirty="0">
              <a:solidFill>
                <a:srgbClr val="C0000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27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CMS SUSY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Dominant background: </a:t>
            </a:r>
            <a:r>
              <a:rPr lang="en-US" i="1" dirty="0" smtClean="0"/>
              <a:t>Z</a:t>
            </a:r>
            <a:r>
              <a:rPr lang="en-US" dirty="0" smtClean="0"/>
              <a:t> (          ) + jets</a:t>
            </a:r>
          </a:p>
          <a:p>
            <a:r>
              <a:rPr lang="en-US" dirty="0" smtClean="0"/>
              <a:t>CMS estimated it in 2010 data by measuring </a:t>
            </a:r>
            <a:r>
              <a:rPr lang="el-GR" dirty="0" smtClean="0"/>
              <a:t>γ</a:t>
            </a:r>
            <a:r>
              <a:rPr lang="en-US" dirty="0" smtClean="0"/>
              <a:t> + jets and translating</a:t>
            </a:r>
          </a:p>
          <a:p>
            <a:endParaRPr lang="en-US" dirty="0"/>
          </a:p>
          <a:p>
            <a:r>
              <a:rPr lang="en-US" dirty="0" smtClean="0"/>
              <a:t>Question: what is the theoretical error on the translation?</a:t>
            </a:r>
          </a:p>
          <a:p>
            <a:endParaRPr lang="en-US" dirty="0"/>
          </a:p>
          <a:p>
            <a:r>
              <a:rPr lang="en-US" dirty="0" smtClean="0"/>
              <a:t>Using </a:t>
            </a:r>
            <a:r>
              <a:rPr lang="en-US" i="1" dirty="0" smtClean="0"/>
              <a:t>Z </a:t>
            </a:r>
            <a:r>
              <a:rPr lang="en-US" dirty="0" smtClean="0"/>
              <a:t>+ 2,3 jet and </a:t>
            </a:r>
            <a:r>
              <a:rPr lang="el-GR" dirty="0"/>
              <a:t>γ</a:t>
            </a:r>
            <a:r>
              <a:rPr lang="en-US" dirty="0"/>
              <a:t> + </a:t>
            </a:r>
            <a:r>
              <a:rPr lang="en-US" dirty="0" smtClean="0"/>
              <a:t>2,3 jet production at NLO, </a:t>
            </a:r>
            <a:r>
              <a:rPr lang="en-US" dirty="0" err="1" smtClean="0"/>
              <a:t>B</a:t>
            </a:r>
            <a:r>
              <a:rPr lang="en-US" cap="small" dirty="0" err="1" smtClean="0"/>
              <a:t>lack</a:t>
            </a:r>
            <a:r>
              <a:rPr lang="en-US" dirty="0" err="1" smtClean="0"/>
              <a:t>H</a:t>
            </a:r>
            <a:r>
              <a:rPr lang="en-US" cap="small" dirty="0" err="1" smtClean="0"/>
              <a:t>at</a:t>
            </a:r>
            <a:r>
              <a:rPr lang="en-US" dirty="0" smtClean="0"/>
              <a:t> was able to assess this at 10%, less than the dominant experimental systematics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278" y="1722120"/>
            <a:ext cx="731522" cy="21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63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Monotype Corsiva" pitchFamily="66" charset="0"/>
              </a:rPr>
              <a:t>N</a:t>
            </a:r>
            <a:r>
              <a:rPr lang="en-US" dirty="0" smtClean="0"/>
              <a:t>=4 </a:t>
            </a:r>
            <a:r>
              <a:rPr lang="en-US" dirty="0" err="1" smtClean="0"/>
              <a:t>Supersymmetric</a:t>
            </a:r>
            <a:r>
              <a:rPr lang="en-US" dirty="0" smtClean="0"/>
              <a:t> Gauge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four massless </a:t>
            </a:r>
            <a:r>
              <a:rPr lang="en-US" dirty="0" err="1" smtClean="0"/>
              <a:t>Majorana</a:t>
            </a:r>
            <a:r>
              <a:rPr lang="en-US" dirty="0" smtClean="0"/>
              <a:t> fermions and three massless complex scalars, all in the </a:t>
            </a:r>
            <a:r>
              <a:rPr lang="en-US" dirty="0" err="1" smtClean="0"/>
              <a:t>adjoint</a:t>
            </a:r>
            <a:endParaRPr lang="en-US" dirty="0" smtClean="0"/>
          </a:p>
          <a:p>
            <a:r>
              <a:rPr lang="en-US" dirty="0" smtClean="0"/>
              <a:t>Theory is simpler because it has more symmetry:</a:t>
            </a:r>
          </a:p>
          <a:p>
            <a:pPr lvl="1"/>
            <a:r>
              <a:rPr lang="en-US" dirty="0" err="1"/>
              <a:t>s</a:t>
            </a:r>
            <a:r>
              <a:rPr lang="en-US" dirty="0" err="1" smtClean="0"/>
              <a:t>upersymmetry</a:t>
            </a:r>
            <a:endParaRPr lang="en-US" dirty="0" smtClean="0"/>
          </a:p>
          <a:p>
            <a:pPr lvl="1"/>
            <a:r>
              <a:rPr lang="en-US" dirty="0"/>
              <a:t>e</a:t>
            </a:r>
            <a:r>
              <a:rPr lang="en-US" dirty="0" smtClean="0"/>
              <a:t>xact conformal symmetry: </a:t>
            </a:r>
            <a:r>
              <a:rPr lang="el-GR" dirty="0" smtClean="0"/>
              <a:t>β</a:t>
            </a:r>
            <a:r>
              <a:rPr lang="en-US" dirty="0">
                <a:sym typeface="Symbol"/>
              </a:rPr>
              <a:t>(</a:t>
            </a:r>
            <a:r>
              <a:rPr lang="el-GR" dirty="0" smtClean="0">
                <a:sym typeface="Symbol"/>
              </a:rPr>
              <a:t>α</a:t>
            </a:r>
            <a:r>
              <a:rPr lang="en-US" baseline="-25000" dirty="0">
                <a:sym typeface="Symbol"/>
              </a:rPr>
              <a:t>s</a:t>
            </a:r>
            <a:r>
              <a:rPr lang="en-US" dirty="0" smtClean="0"/>
              <a:t>) = 0</a:t>
            </a:r>
          </a:p>
          <a:p>
            <a:r>
              <a:rPr lang="en-US" dirty="0" smtClean="0"/>
              <a:t>Strong-coupling limit known (</a:t>
            </a:r>
            <a:r>
              <a:rPr lang="en-US" dirty="0" err="1" smtClean="0"/>
              <a:t>Maldacena</a:t>
            </a:r>
            <a:r>
              <a:rPr lang="en-US" dirty="0" smtClean="0"/>
              <a:t> duality)</a:t>
            </a:r>
          </a:p>
          <a:p>
            <a:pPr lvl="1"/>
            <a:r>
              <a:rPr lang="en-US" dirty="0" smtClean="0"/>
              <a:t>String theory on AdS</a:t>
            </a:r>
            <a:r>
              <a:rPr lang="en-US" baseline="-25000" dirty="0" smtClean="0"/>
              <a:t>5</a:t>
            </a:r>
            <a:r>
              <a:rPr lang="en-US" dirty="0" smtClean="0">
                <a:sym typeface="Symbol"/>
              </a:rPr>
              <a:t></a:t>
            </a:r>
            <a:r>
              <a:rPr lang="en-US" i="1" dirty="0" smtClean="0">
                <a:sym typeface="Symbol"/>
              </a:rPr>
              <a:t>S</a:t>
            </a:r>
            <a:r>
              <a:rPr lang="en-US" baseline="30000" dirty="0" smtClean="0">
                <a:sym typeface="Symbol"/>
              </a:rPr>
              <a:t>5</a:t>
            </a:r>
          </a:p>
          <a:p>
            <a:r>
              <a:rPr lang="en-US" dirty="0" smtClean="0">
                <a:sym typeface="Symbol"/>
              </a:rPr>
              <a:t>Some quantities computed to all orders in the coupling!</a:t>
            </a:r>
          </a:p>
          <a:p>
            <a:endParaRPr lang="en-US" dirty="0">
              <a:sym typeface="Symbol"/>
            </a:endParaRPr>
          </a:p>
          <a:p>
            <a:r>
              <a:rPr lang="en-US" dirty="0" smtClean="0">
                <a:sym typeface="Symbol"/>
              </a:rPr>
              <a:t>Laboratory for new techniques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68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Amplitudes to All 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dirty="0" smtClean="0"/>
              <a:t>BDS exponentiation conjecture for MHV amplitudes</a:t>
            </a:r>
          </a:p>
          <a:p>
            <a:endParaRPr lang="en-US" dirty="0"/>
          </a:p>
          <a:p>
            <a:endParaRPr lang="en-US" dirty="0" smtClean="0"/>
          </a:p>
          <a:p>
            <a:pPr marL="0" indent="0" algn="r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Bern, Dixon, &amp; Smirnov</a:t>
            </a:r>
          </a:p>
          <a:p>
            <a:pPr marL="0" indent="0">
              <a:buNone/>
            </a:pPr>
            <a:r>
              <a:rPr lang="en-US" dirty="0" err="1" smtClean="0"/>
              <a:t>Exponentiated</a:t>
            </a:r>
            <a:r>
              <a:rPr lang="en-US" dirty="0" smtClean="0"/>
              <a:t> structure holds for singular terms in all gauge theories — the conjecture is for finite terms too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True for </a:t>
            </a:r>
            <a:r>
              <a:rPr lang="en-US" i="1" dirty="0" smtClean="0"/>
              <a:t>n</a:t>
            </a:r>
            <a:r>
              <a:rPr lang="en-US" dirty="0" smtClean="0"/>
              <a:t>=4, 5</a:t>
            </a:r>
          </a:p>
          <a:p>
            <a:pPr marL="0" indent="0">
              <a:buNone/>
            </a:pPr>
            <a:r>
              <a:rPr lang="en-US" dirty="0" smtClean="0"/>
              <a:t>Because of a new symmetry: </a:t>
            </a:r>
            <a:r>
              <a:rPr lang="en-US" dirty="0" smtClean="0">
                <a:solidFill>
                  <a:srgbClr val="C00000"/>
                </a:solidFill>
              </a:rPr>
              <a:t>dual conformal invariance</a:t>
            </a:r>
          </a:p>
          <a:p>
            <a:pPr marL="0" indent="0" algn="r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Drummond, </a:t>
            </a:r>
            <a:r>
              <a:rPr lang="en-US" sz="2000" dirty="0" err="1" smtClean="0">
                <a:solidFill>
                  <a:srgbClr val="C00000"/>
                </a:solidFill>
              </a:rPr>
              <a:t>Henn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Korchemsky</a:t>
            </a:r>
            <a:r>
              <a:rPr lang="en-US" sz="2000" dirty="0" smtClean="0">
                <a:solidFill>
                  <a:srgbClr val="C00000"/>
                </a:solidFill>
              </a:rPr>
              <a:t>, &amp; </a:t>
            </a:r>
            <a:r>
              <a:rPr lang="en-US" sz="2000" dirty="0" err="1" smtClean="0">
                <a:solidFill>
                  <a:srgbClr val="C00000"/>
                </a:solidFill>
              </a:rPr>
              <a:t>Sokatchev</a:t>
            </a:r>
            <a:endParaRPr lang="en-US" sz="2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Generators are non-local</a:t>
            </a:r>
            <a:endParaRPr lang="en-US" dirty="0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393" y="2051050"/>
            <a:ext cx="7334265" cy="92011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1911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Wrong Conjectures Can Be More Fruitful than Correct Ones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Conjecture fails for </a:t>
            </a:r>
            <a:r>
              <a:rPr lang="en-US" i="1" dirty="0" smtClean="0"/>
              <a:t>n</a:t>
            </a:r>
            <a:r>
              <a:rPr lang="en-US" dirty="0" smtClean="0"/>
              <a:t> ≥ 6: there is a remainder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n</a:t>
            </a:r>
            <a:endParaRPr lang="en-US" i="1" baseline="-25000" dirty="0" smtClean="0"/>
          </a:p>
          <a:p>
            <a:r>
              <a:rPr lang="en-US" dirty="0" smtClean="0"/>
              <a:t>Stimulated a great deal of theoretical activity</a:t>
            </a:r>
          </a:p>
          <a:p>
            <a:pPr lvl="1"/>
            <a:r>
              <a:rPr lang="en-US" dirty="0" smtClean="0"/>
              <a:t>Numerical calculations using Wilson loops</a:t>
            </a:r>
          </a:p>
          <a:p>
            <a:pPr marL="457200" lvl="1" indent="0" algn="r"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Drummond, </a:t>
            </a:r>
            <a:r>
              <a:rPr lang="en-US" sz="1800" dirty="0" err="1" smtClean="0">
                <a:solidFill>
                  <a:srgbClr val="C00000"/>
                </a:solidFill>
              </a:rPr>
              <a:t>Henn</a:t>
            </a:r>
            <a:r>
              <a:rPr lang="en-US" sz="1800" dirty="0" smtClean="0">
                <a:solidFill>
                  <a:srgbClr val="C00000"/>
                </a:solidFill>
              </a:rPr>
              <a:t>, </a:t>
            </a:r>
            <a:r>
              <a:rPr lang="en-US" sz="1800" dirty="0" err="1" smtClean="0">
                <a:solidFill>
                  <a:srgbClr val="C00000"/>
                </a:solidFill>
              </a:rPr>
              <a:t>Korchemsky</a:t>
            </a:r>
            <a:r>
              <a:rPr lang="en-US" sz="1800" dirty="0" smtClean="0">
                <a:solidFill>
                  <a:srgbClr val="C00000"/>
                </a:solidFill>
              </a:rPr>
              <a:t> &amp; </a:t>
            </a:r>
            <a:r>
              <a:rPr lang="en-US" sz="1800" dirty="0" err="1" smtClean="0">
                <a:solidFill>
                  <a:srgbClr val="C00000"/>
                </a:solidFill>
              </a:rPr>
              <a:t>Sokatchev</a:t>
            </a:r>
            <a:r>
              <a:rPr lang="en-US" sz="1800" dirty="0" smtClean="0">
                <a:solidFill>
                  <a:srgbClr val="C00000"/>
                </a:solidFill>
              </a:rPr>
              <a:t>; </a:t>
            </a:r>
            <a:br>
              <a:rPr lang="en-US" sz="1800" dirty="0" smtClean="0">
                <a:solidFill>
                  <a:srgbClr val="C00000"/>
                </a:solidFill>
              </a:rPr>
            </a:br>
            <a:r>
              <a:rPr lang="en-US" sz="1800" dirty="0" err="1" smtClean="0">
                <a:solidFill>
                  <a:srgbClr val="C00000"/>
                </a:solidFill>
              </a:rPr>
              <a:t>Anastasiou</a:t>
            </a:r>
            <a:r>
              <a:rPr lang="en-US" sz="1800" dirty="0" smtClean="0">
                <a:solidFill>
                  <a:srgbClr val="C00000"/>
                </a:solidFill>
              </a:rPr>
              <a:t>, </a:t>
            </a:r>
            <a:r>
              <a:rPr lang="en-US" sz="1800" dirty="0" err="1" smtClean="0">
                <a:solidFill>
                  <a:srgbClr val="C00000"/>
                </a:solidFill>
              </a:rPr>
              <a:t>Brandhub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er</a:t>
            </a:r>
            <a:r>
              <a:rPr lang="en-US" sz="1800" dirty="0" smtClean="0">
                <a:solidFill>
                  <a:srgbClr val="C00000"/>
                </a:solidFill>
              </a:rPr>
              <a:t>, </a:t>
            </a:r>
            <a:r>
              <a:rPr lang="en-US" sz="1800" dirty="0" err="1" smtClean="0">
                <a:solidFill>
                  <a:srgbClr val="C00000"/>
                </a:solidFill>
              </a:rPr>
              <a:t>Heslop</a:t>
            </a:r>
            <a:r>
              <a:rPr lang="en-US" sz="1800" dirty="0" smtClean="0">
                <a:solidFill>
                  <a:srgbClr val="C00000"/>
                </a:solidFill>
              </a:rPr>
              <a:t>, </a:t>
            </a:r>
            <a:r>
              <a:rPr lang="en-US" sz="1800" dirty="0" err="1" smtClean="0">
                <a:solidFill>
                  <a:srgbClr val="C00000"/>
                </a:solidFill>
              </a:rPr>
              <a:t>Khoze</a:t>
            </a:r>
            <a:r>
              <a:rPr lang="en-US" sz="1800" dirty="0" smtClean="0">
                <a:solidFill>
                  <a:srgbClr val="C00000"/>
                </a:solidFill>
              </a:rPr>
              <a:t>, Spence, &amp; </a:t>
            </a:r>
            <a:r>
              <a:rPr lang="en-US" sz="1800" dirty="0" err="1" smtClean="0">
                <a:solidFill>
                  <a:srgbClr val="C00000"/>
                </a:solidFill>
              </a:rPr>
              <a:t>Travaglini</a:t>
            </a:r>
            <a:endParaRPr lang="en-US" sz="1800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Analytic approximations to high loop order</a:t>
            </a:r>
          </a:p>
          <a:p>
            <a:pPr marL="457200" lvl="1" indent="0" algn="r"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Bartels, </a:t>
            </a:r>
            <a:r>
              <a:rPr lang="en-US" sz="1800" dirty="0" err="1" smtClean="0">
                <a:solidFill>
                  <a:srgbClr val="C00000"/>
                </a:solidFill>
              </a:rPr>
              <a:t>Lipatov</a:t>
            </a:r>
            <a:r>
              <a:rPr lang="en-US" sz="1800" dirty="0" smtClean="0">
                <a:solidFill>
                  <a:srgbClr val="C00000"/>
                </a:solidFill>
              </a:rPr>
              <a:t>, </a:t>
            </a:r>
            <a:r>
              <a:rPr lang="en-US" sz="1800" dirty="0" err="1" smtClean="0">
                <a:solidFill>
                  <a:srgbClr val="C00000"/>
                </a:solidFill>
              </a:rPr>
              <a:t>Sabio</a:t>
            </a:r>
            <a:r>
              <a:rPr lang="en-US" sz="1800" dirty="0" smtClean="0">
                <a:solidFill>
                  <a:srgbClr val="C00000"/>
                </a:solidFill>
              </a:rPr>
              <a:t> Vera; Dixon</a:t>
            </a:r>
            <a:r>
              <a:rPr lang="en-US" sz="1800" dirty="0">
                <a:solidFill>
                  <a:srgbClr val="C00000"/>
                </a:solidFill>
              </a:rPr>
              <a:t>, </a:t>
            </a:r>
            <a:r>
              <a:rPr lang="en-US" sz="1800" dirty="0" err="1">
                <a:solidFill>
                  <a:srgbClr val="C00000"/>
                </a:solidFill>
              </a:rPr>
              <a:t>Duhr</a:t>
            </a:r>
            <a:r>
              <a:rPr lang="en-US" sz="1800" dirty="0">
                <a:solidFill>
                  <a:srgbClr val="C00000"/>
                </a:solidFill>
              </a:rPr>
              <a:t>, </a:t>
            </a:r>
            <a:r>
              <a:rPr lang="en-US" sz="1800" dirty="0" smtClean="0">
                <a:solidFill>
                  <a:srgbClr val="C00000"/>
                </a:solidFill>
              </a:rPr>
              <a:t>Pennington; </a:t>
            </a:r>
            <a:br>
              <a:rPr lang="en-US" sz="1800" dirty="0" smtClean="0">
                <a:solidFill>
                  <a:srgbClr val="C00000"/>
                </a:solidFill>
              </a:rPr>
            </a:br>
            <a:r>
              <a:rPr lang="en-US" sz="1800" dirty="0" err="1" smtClean="0">
                <a:solidFill>
                  <a:srgbClr val="C00000"/>
                </a:solidFill>
              </a:rPr>
              <a:t>Gaiotto</a:t>
            </a:r>
            <a:r>
              <a:rPr lang="en-US" sz="1800" dirty="0" smtClean="0">
                <a:solidFill>
                  <a:srgbClr val="C00000"/>
                </a:solidFill>
              </a:rPr>
              <a:t>, </a:t>
            </a:r>
            <a:r>
              <a:rPr lang="en-US" sz="1800" dirty="0" err="1" smtClean="0">
                <a:solidFill>
                  <a:srgbClr val="C00000"/>
                </a:solidFill>
              </a:rPr>
              <a:t>Maldacena</a:t>
            </a:r>
            <a:r>
              <a:rPr lang="en-US" sz="1800" dirty="0" smtClean="0">
                <a:solidFill>
                  <a:srgbClr val="C00000"/>
                </a:solidFill>
              </a:rPr>
              <a:t>, Sever, &amp; </a:t>
            </a:r>
            <a:r>
              <a:rPr lang="en-US" sz="1800" dirty="0" err="1" smtClean="0">
                <a:solidFill>
                  <a:srgbClr val="C00000"/>
                </a:solidFill>
              </a:rPr>
              <a:t>Viiera</a:t>
            </a:r>
            <a:endParaRPr lang="en-US" sz="1800" dirty="0" smtClean="0"/>
          </a:p>
          <a:p>
            <a:pPr lvl="1"/>
            <a:r>
              <a:rPr lang="en-US" dirty="0" smtClean="0"/>
              <a:t>Progress towards all-orders forms using ideas from </a:t>
            </a:r>
            <a:r>
              <a:rPr lang="en-US" dirty="0" err="1" smtClean="0"/>
              <a:t>integrability</a:t>
            </a:r>
            <a:endParaRPr lang="en-US" dirty="0" smtClean="0"/>
          </a:p>
          <a:p>
            <a:pPr marL="457200" lvl="1" indent="0" algn="r"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Caron-</a:t>
            </a:r>
            <a:r>
              <a:rPr lang="en-US" sz="1800" dirty="0" err="1" smtClean="0">
                <a:solidFill>
                  <a:srgbClr val="C00000"/>
                </a:solidFill>
              </a:rPr>
              <a:t>Huot</a:t>
            </a:r>
            <a:r>
              <a:rPr lang="en-US" sz="1800" dirty="0" smtClean="0">
                <a:solidFill>
                  <a:srgbClr val="C00000"/>
                </a:solidFill>
              </a:rPr>
              <a:t> &amp; He; Sever, Vieira, &amp; Wang</a:t>
            </a:r>
          </a:p>
          <a:p>
            <a:pPr lvl="1"/>
            <a:r>
              <a:rPr lang="en-US" dirty="0" smtClean="0"/>
              <a:t>Novel ideas about simplifying analytic expressions</a:t>
            </a:r>
          </a:p>
          <a:p>
            <a:pPr marL="457200" lvl="1" indent="0" algn="r">
              <a:buNone/>
            </a:pPr>
            <a:r>
              <a:rPr lang="en-US" sz="1800" dirty="0" err="1" smtClean="0">
                <a:solidFill>
                  <a:srgbClr val="C00000"/>
                </a:solidFill>
              </a:rPr>
              <a:t>Goncharov</a:t>
            </a:r>
            <a:r>
              <a:rPr lang="en-US" sz="1800" dirty="0" smtClean="0">
                <a:solidFill>
                  <a:srgbClr val="C00000"/>
                </a:solidFill>
              </a:rPr>
              <a:t>, </a:t>
            </a:r>
            <a:r>
              <a:rPr lang="en-US" sz="1800" dirty="0" err="1" smtClean="0">
                <a:solidFill>
                  <a:srgbClr val="C00000"/>
                </a:solidFill>
              </a:rPr>
              <a:t>Spradlin</a:t>
            </a:r>
            <a:r>
              <a:rPr lang="en-US" sz="1800" dirty="0" smtClean="0">
                <a:solidFill>
                  <a:srgbClr val="C00000"/>
                </a:solidFill>
              </a:rPr>
              <a:t>, </a:t>
            </a:r>
            <a:r>
              <a:rPr lang="en-US" sz="1800" dirty="0" err="1" smtClean="0">
                <a:solidFill>
                  <a:srgbClr val="C00000"/>
                </a:solidFill>
              </a:rPr>
              <a:t>Vergu</a:t>
            </a:r>
            <a:r>
              <a:rPr lang="en-US" sz="1800" dirty="0" smtClean="0">
                <a:solidFill>
                  <a:srgbClr val="C00000"/>
                </a:solidFill>
              </a:rPr>
              <a:t>, &amp; </a:t>
            </a:r>
            <a:r>
              <a:rPr lang="en-US" sz="1800" dirty="0" err="1" smtClean="0">
                <a:solidFill>
                  <a:srgbClr val="C00000"/>
                </a:solidFill>
              </a:rPr>
              <a:t>Volovich</a:t>
            </a:r>
            <a:r>
              <a:rPr lang="en-US" sz="1800" dirty="0" smtClean="0">
                <a:solidFill>
                  <a:srgbClr val="C00000"/>
                </a:solidFill>
              </a:rPr>
              <a:t>; </a:t>
            </a:r>
            <a:r>
              <a:rPr lang="en-US" sz="1800" dirty="0" err="1" smtClean="0">
                <a:solidFill>
                  <a:srgbClr val="C00000"/>
                </a:solidFill>
              </a:rPr>
              <a:t>Duhr</a:t>
            </a:r>
            <a:r>
              <a:rPr lang="en-US" sz="1800" dirty="0" smtClean="0">
                <a:solidFill>
                  <a:srgbClr val="C00000"/>
                </a:solidFill>
              </a:rPr>
              <a:t>, </a:t>
            </a:r>
            <a:r>
              <a:rPr lang="en-US" sz="1800" dirty="0" err="1" smtClean="0">
                <a:solidFill>
                  <a:srgbClr val="C00000"/>
                </a:solidFill>
              </a:rPr>
              <a:t>Gangl</a:t>
            </a:r>
            <a:r>
              <a:rPr lang="en-US" sz="1800" dirty="0" smtClean="0">
                <a:solidFill>
                  <a:srgbClr val="C00000"/>
                </a:solidFill>
              </a:rPr>
              <a:t>, &amp; Rhodes</a:t>
            </a:r>
          </a:p>
          <a:p>
            <a:pPr lvl="1"/>
            <a:r>
              <a:rPr lang="en-US" dirty="0"/>
              <a:t>With applications to </a:t>
            </a:r>
            <a:r>
              <a:rPr lang="en-US" dirty="0" smtClean="0"/>
              <a:t>Higgs boson amplitudes in QCD</a:t>
            </a:r>
          </a:p>
          <a:p>
            <a:pPr marL="457200" lvl="1" indent="0" algn="r">
              <a:buNone/>
            </a:pPr>
            <a:r>
              <a:rPr lang="en-US" sz="1800" dirty="0" err="1" smtClean="0">
                <a:solidFill>
                  <a:srgbClr val="C00000"/>
                </a:solidFill>
              </a:rPr>
              <a:t>Duhr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34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about measuring isolated             ? </a:t>
            </a:r>
          </a:p>
          <a:p>
            <a:endParaRPr lang="en-US" dirty="0"/>
          </a:p>
          <a:p>
            <a:r>
              <a:rPr lang="en-US" dirty="0" smtClean="0"/>
              <a:t>Hopeless: swamped by                &amp;c </a:t>
            </a:r>
          </a:p>
          <a:p>
            <a:endParaRPr lang="en-US" dirty="0"/>
          </a:p>
          <a:p>
            <a:r>
              <a:rPr lang="en-US" dirty="0" smtClean="0"/>
              <a:t>Can try in associated production</a:t>
            </a:r>
          </a:p>
          <a:p>
            <a:endParaRPr lang="en-US" dirty="0"/>
          </a:p>
          <a:p>
            <a:r>
              <a:rPr lang="en-US" dirty="0" smtClean="0"/>
              <a:t>But still need to fight the </a:t>
            </a:r>
            <a:r>
              <a:rPr lang="en-US" i="1" dirty="0" smtClean="0"/>
              <a:t>W</a:t>
            </a:r>
            <a:r>
              <a:rPr lang="en-US" dirty="0" smtClean="0"/>
              <a:t> + 2 jet background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560" y="1656080"/>
            <a:ext cx="914402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273" y="2536635"/>
            <a:ext cx="1066193" cy="33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826" y="3398520"/>
            <a:ext cx="2499974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48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Gravity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candidate theories of quantum gravity are there?</a:t>
            </a:r>
          </a:p>
          <a:p>
            <a:r>
              <a:rPr lang="en-US" dirty="0" smtClean="0"/>
              <a:t>Superstring theory is one; are there others?</a:t>
            </a:r>
          </a:p>
          <a:p>
            <a:endParaRPr lang="en-US" dirty="0"/>
          </a:p>
          <a:p>
            <a:r>
              <a:rPr lang="en-US" dirty="0" smtClean="0"/>
              <a:t>Loop integrals may have UV divergences: no surprise, we’re probing the theory at infinitely short distance</a:t>
            </a:r>
          </a:p>
          <a:p>
            <a:r>
              <a:rPr lang="en-US" dirty="0" smtClean="0"/>
              <a:t>Gauge theories are </a:t>
            </a:r>
            <a:r>
              <a:rPr lang="en-US" dirty="0" err="1" smtClean="0"/>
              <a:t>renormalizable</a:t>
            </a:r>
            <a:r>
              <a:rPr lang="en-US" dirty="0" smtClean="0"/>
              <a:t>: UV divergences that arise in loop integrals can be absorbed into a finite number of couplings</a:t>
            </a:r>
          </a:p>
          <a:p>
            <a:r>
              <a:rPr lang="en-US" dirty="0" smtClean="0"/>
              <a:t>Only need a finite number of experiments to predict all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25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Gravity can only be predictive if it is finite</a:t>
            </a:r>
          </a:p>
          <a:p>
            <a:r>
              <a:rPr lang="en-US" dirty="0" smtClean="0"/>
              <a:t>Pure Einstein gravity is finite at one loop</a:t>
            </a:r>
          </a:p>
          <a:p>
            <a:r>
              <a:rPr lang="en-US" dirty="0" smtClean="0"/>
              <a:t>But not at two (</a:t>
            </a:r>
            <a:r>
              <a:rPr lang="en-US" sz="2000" dirty="0" smtClean="0">
                <a:solidFill>
                  <a:srgbClr val="C00000"/>
                </a:solidFill>
              </a:rPr>
              <a:t>Marcus &amp; </a:t>
            </a:r>
            <a:r>
              <a:rPr lang="en-US" sz="2000" dirty="0" err="1" smtClean="0">
                <a:solidFill>
                  <a:srgbClr val="C00000"/>
                </a:solidFill>
              </a:rPr>
              <a:t>Sagnotti</a:t>
            </a:r>
            <a:r>
              <a:rPr lang="en-US" sz="2000" dirty="0" smtClean="0">
                <a:solidFill>
                  <a:srgbClr val="C00000"/>
                </a:solidFill>
              </a:rPr>
              <a:t>; van de </a:t>
            </a:r>
            <a:r>
              <a:rPr lang="en-US" sz="2000" dirty="0" err="1" smtClean="0">
                <a:solidFill>
                  <a:srgbClr val="C00000"/>
                </a:solidFill>
              </a:rPr>
              <a:t>Ven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Need new physics to make theory consistent</a:t>
            </a:r>
          </a:p>
          <a:p>
            <a:endParaRPr lang="en-US" dirty="0"/>
          </a:p>
          <a:p>
            <a:r>
              <a:rPr lang="en-US" dirty="0" smtClean="0"/>
              <a:t>Could that be </a:t>
            </a:r>
            <a:r>
              <a:rPr lang="en-US" dirty="0" err="1" smtClean="0"/>
              <a:t>supersymmetry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80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Intellectual screening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200400" y="2286000"/>
            <a:ext cx="2743200" cy="2743200"/>
            <a:chOff x="2438400" y="2286000"/>
            <a:chExt cx="2743200" cy="2743200"/>
          </a:xfrm>
        </p:grpSpPr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2438400" y="2286000"/>
              <a:ext cx="2743200" cy="27432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33472" y="3337560"/>
              <a:ext cx="2362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mbria" pitchFamily="18" charset="0"/>
                </a:rPr>
                <a:t>Cannot prove absence of </a:t>
              </a:r>
              <a:r>
                <a:rPr lang="en-US" dirty="0" err="1" smtClean="0">
                  <a:latin typeface="Cambria" pitchFamily="18" charset="0"/>
                </a:rPr>
                <a:t>counterterm</a:t>
              </a:r>
              <a:endParaRPr lang="en-US" dirty="0">
                <a:latin typeface="Cambria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063240" y="2148840"/>
            <a:ext cx="3017520" cy="3017520"/>
            <a:chOff x="5486400" y="1828800"/>
            <a:chExt cx="3017520" cy="3017520"/>
          </a:xfrm>
        </p:grpSpPr>
        <p:grpSp>
          <p:nvGrpSpPr>
            <p:cNvPr id="21" name="Group 20"/>
            <p:cNvGrpSpPr/>
            <p:nvPr/>
          </p:nvGrpSpPr>
          <p:grpSpPr>
            <a:xfrm>
              <a:off x="5486400" y="1828800"/>
              <a:ext cx="3017520" cy="3017520"/>
              <a:chOff x="5486400" y="1828800"/>
              <a:chExt cx="3017520" cy="3017520"/>
            </a:xfrm>
          </p:grpSpPr>
          <p:sp useBgFill="1">
            <p:nvSpPr>
              <p:cNvPr id="20" name="Rectangle 19"/>
              <p:cNvSpPr/>
              <p:nvPr/>
            </p:nvSpPr>
            <p:spPr>
              <a:xfrm>
                <a:off x="5815584" y="3017520"/>
                <a:ext cx="2359152" cy="6492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>
                <a:spLocks noChangeAspect="1"/>
              </p:cNvSpPr>
              <p:nvPr/>
            </p:nvSpPr>
            <p:spPr>
              <a:xfrm>
                <a:off x="5486400" y="1828800"/>
                <a:ext cx="3017520" cy="3017520"/>
              </a:xfrm>
              <a:prstGeom prst="ellipse">
                <a:avLst/>
              </a:prstGeom>
              <a:solidFill>
                <a:srgbClr val="F5B700">
                  <a:alpha val="20000"/>
                </a:srgb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5971032" y="3154680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Cambria" pitchFamily="18" charset="0"/>
                </a:rPr>
                <a:t>Counterterm</a:t>
              </a:r>
              <a:r>
                <a:rPr lang="en-US" dirty="0" smtClean="0">
                  <a:latin typeface="Cambria" pitchFamily="18" charset="0"/>
                </a:rPr>
                <a:t> exists</a:t>
              </a:r>
              <a:endParaRPr lang="en-US" dirty="0">
                <a:latin typeface="Cambria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926080" y="2011680"/>
            <a:ext cx="3291840" cy="3291840"/>
            <a:chOff x="3657600" y="1828800"/>
            <a:chExt cx="3291840" cy="3291840"/>
          </a:xfrm>
        </p:grpSpPr>
        <p:grpSp>
          <p:nvGrpSpPr>
            <p:cNvPr id="27" name="Group 26"/>
            <p:cNvGrpSpPr/>
            <p:nvPr/>
          </p:nvGrpSpPr>
          <p:grpSpPr>
            <a:xfrm>
              <a:off x="3657600" y="1828800"/>
              <a:ext cx="3291840" cy="3291840"/>
              <a:chOff x="5486400" y="1828800"/>
              <a:chExt cx="3291840" cy="329184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6099048" y="3291840"/>
                <a:ext cx="2057400" cy="365760"/>
              </a:xfrm>
              <a:prstGeom prst="rect">
                <a:avLst/>
              </a:prstGeom>
              <a:solidFill>
                <a:srgbClr val="FFF2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>
                <a:spLocks noChangeAspect="1"/>
              </p:cNvSpPr>
              <p:nvPr/>
            </p:nvSpPr>
            <p:spPr>
              <a:xfrm>
                <a:off x="5486400" y="1828800"/>
                <a:ext cx="3291840" cy="3291840"/>
              </a:xfrm>
              <a:prstGeom prst="ellipse">
                <a:avLst/>
              </a:prstGeom>
              <a:solidFill>
                <a:srgbClr val="F5B700">
                  <a:alpha val="20000"/>
                </a:srgb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4315968" y="329184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mbria" pitchFamily="18" charset="0"/>
                </a:rPr>
                <a:t>Theory diverges</a:t>
              </a:r>
              <a:endParaRPr lang="en-US" dirty="0"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872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Ultimate test of ideas in science is experiment</a:t>
            </a:r>
          </a:p>
          <a:p>
            <a:endParaRPr lang="en-US" dirty="0"/>
          </a:p>
          <a:p>
            <a:r>
              <a:rPr lang="en-US" dirty="0" smtClean="0"/>
              <a:t>It may be a while before we do experiments in quantum gravity</a:t>
            </a:r>
          </a:p>
          <a:p>
            <a:endParaRPr lang="en-US" dirty="0"/>
          </a:p>
          <a:p>
            <a:r>
              <a:rPr lang="en-US" dirty="0" smtClean="0"/>
              <a:t>Ultimate test of finiteness in quantum gravity: calculate!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6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With Feynman diagrams, it was just too hard</a:t>
            </a:r>
          </a:p>
          <a:p>
            <a:pPr lvl="1"/>
            <a:r>
              <a:rPr lang="en-US" dirty="0" smtClean="0"/>
              <a:t>Three-vertex is 100 times worse than gauge theory</a:t>
            </a:r>
          </a:p>
          <a:p>
            <a:pPr lvl="1"/>
            <a:r>
              <a:rPr lang="en-US" dirty="0" smtClean="0"/>
              <a:t>There are higher-order vertices</a:t>
            </a:r>
          </a:p>
          <a:p>
            <a:pPr lvl="1"/>
            <a:r>
              <a:rPr lang="en-US" dirty="0" smtClean="0"/>
              <a:t>Tensor powers go twice as high</a:t>
            </a:r>
          </a:p>
          <a:p>
            <a:endParaRPr lang="en-US" dirty="0"/>
          </a:p>
          <a:p>
            <a:r>
              <a:rPr lang="en-US" dirty="0" smtClean="0"/>
              <a:t>With on-shell methods (</a:t>
            </a:r>
            <a:r>
              <a:rPr lang="en-US" dirty="0" err="1" smtClean="0"/>
              <a:t>unitarity</a:t>
            </a:r>
            <a:r>
              <a:rPr lang="en-US" dirty="0" smtClean="0"/>
              <a:t>) and additional important insights, it became possible</a:t>
            </a:r>
          </a:p>
          <a:p>
            <a:endParaRPr lang="en-US" dirty="0"/>
          </a:p>
          <a:p>
            <a:r>
              <a:rPr lang="en-US" dirty="0" smtClean="0"/>
              <a:t>Surprises: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800" dirty="0" smtClean="0">
                <a:latin typeface="Monotype Corsiva" pitchFamily="66" charset="0"/>
              </a:rPr>
              <a:t>N</a:t>
            </a:r>
            <a:r>
              <a:rPr lang="en-US" dirty="0" smtClean="0"/>
              <a:t>=8 </a:t>
            </a:r>
            <a:r>
              <a:rPr lang="en-US" dirty="0" err="1" smtClean="0"/>
              <a:t>supergravity</a:t>
            </a:r>
            <a:r>
              <a:rPr lang="en-US" dirty="0" smtClean="0"/>
              <a:t> is finite in D=4 at three loops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800" dirty="0">
                <a:latin typeface="Monotype Corsiva" pitchFamily="66" charset="0"/>
              </a:rPr>
              <a:t>N</a:t>
            </a:r>
            <a:r>
              <a:rPr lang="en-US" dirty="0"/>
              <a:t>=8 </a:t>
            </a:r>
            <a:r>
              <a:rPr lang="en-US" dirty="0" err="1" smtClean="0"/>
              <a:t>supergravity</a:t>
            </a:r>
            <a:r>
              <a:rPr lang="en-US" dirty="0" smtClean="0"/>
              <a:t> is </a:t>
            </a:r>
            <a:r>
              <a:rPr lang="en-US" dirty="0"/>
              <a:t>finite in D=4 at </a:t>
            </a:r>
            <a:r>
              <a:rPr lang="en-US" dirty="0" smtClean="0"/>
              <a:t>four </a:t>
            </a:r>
            <a:r>
              <a:rPr lang="en-US" dirty="0"/>
              <a:t>loops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800" dirty="0">
                <a:latin typeface="Monotype Corsiva" pitchFamily="66" charset="0"/>
              </a:rPr>
              <a:t>N</a:t>
            </a:r>
            <a:r>
              <a:rPr lang="en-US" dirty="0" smtClean="0"/>
              <a:t>=4 </a:t>
            </a:r>
            <a:r>
              <a:rPr lang="en-US" dirty="0" err="1" smtClean="0"/>
              <a:t>supergravity</a:t>
            </a:r>
            <a:r>
              <a:rPr lang="en-US" dirty="0" smtClean="0"/>
              <a:t> </a:t>
            </a:r>
            <a:r>
              <a:rPr lang="en-US" dirty="0"/>
              <a:t>is finite in D=4 at three </a:t>
            </a:r>
            <a:r>
              <a:rPr lang="en-US" dirty="0" smtClean="0"/>
              <a:t>loops</a:t>
            </a:r>
          </a:p>
          <a:p>
            <a:pPr marL="0" indent="0" algn="r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Bern, Carrasco, Dixon, Johansson, </a:t>
            </a:r>
            <a:r>
              <a:rPr lang="en-US" sz="2000" dirty="0" err="1" smtClean="0">
                <a:solidFill>
                  <a:srgbClr val="C00000"/>
                </a:solidFill>
              </a:rPr>
              <a:t>Roiban</a:t>
            </a:r>
            <a:r>
              <a:rPr lang="en-US" sz="2000" dirty="0" smtClean="0">
                <a:solidFill>
                  <a:srgbClr val="C00000"/>
                </a:solidFill>
              </a:rPr>
              <a:t/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Bern, Davies, </a:t>
            </a:r>
            <a:r>
              <a:rPr lang="en-US" sz="2000" dirty="0" err="1" smtClean="0">
                <a:solidFill>
                  <a:srgbClr val="C00000"/>
                </a:solidFill>
              </a:rPr>
              <a:t>Dennen</a:t>
            </a:r>
            <a:r>
              <a:rPr lang="en-US" sz="2000" dirty="0" smtClean="0">
                <a:solidFill>
                  <a:srgbClr val="C00000"/>
                </a:solidFill>
              </a:rPr>
              <a:t>, Huang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67" y="783333"/>
            <a:ext cx="1570333" cy="14264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1600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alatino Linotype" pitchFamily="18" charset="0"/>
              </a:rPr>
              <a:t>10</a:t>
            </a:r>
            <a:r>
              <a:rPr lang="en-US" baseline="30000" dirty="0" smtClean="0">
                <a:latin typeface="Palatino Linotype" pitchFamily="18" charset="0"/>
              </a:rPr>
              <a:t>30</a:t>
            </a:r>
            <a:r>
              <a:rPr lang="en-US" dirty="0" smtClean="0">
                <a:latin typeface="Palatino Linotype" pitchFamily="18" charset="0"/>
              </a:rPr>
              <a:t> terms</a:t>
            </a:r>
            <a:endParaRPr lang="en-US" dirty="0">
              <a:latin typeface="Palatino Linotype" pitchFamily="18" charset="0"/>
            </a:endParaRPr>
          </a:p>
        </p:txBody>
      </p:sp>
      <p:cxnSp>
        <p:nvCxnSpPr>
          <p:cNvPr id="7" name="Straight Arrow Connector 6"/>
          <p:cNvCxnSpPr>
            <a:endCxn id="5" idx="3"/>
          </p:cNvCxnSpPr>
          <p:nvPr/>
        </p:nvCxnSpPr>
        <p:spPr>
          <a:xfrm flipH="1">
            <a:off x="7010400" y="1784866"/>
            <a:ext cx="380999" cy="0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15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E9F5-84F0-4FC0-B7A8-6AB0C505C623}" type="slidenum">
              <a:rPr lang="en-US"/>
              <a:pPr/>
              <a:t>45</a:t>
            </a:fld>
            <a:endParaRPr lang="en-US"/>
          </a:p>
        </p:txBody>
      </p:sp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3434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Tx/>
              <a:buNone/>
            </a:pPr>
            <a:endParaRPr lang="en-US" sz="2000" i="1" dirty="0" smtClean="0"/>
          </a:p>
          <a:p>
            <a:pPr>
              <a:buFontTx/>
              <a:buNone/>
            </a:pPr>
            <a:endParaRPr lang="en-US" sz="2000" i="1" dirty="0" smtClean="0"/>
          </a:p>
          <a:p>
            <a:pPr>
              <a:buFontTx/>
              <a:buNone/>
            </a:pPr>
            <a:r>
              <a:rPr lang="en-US" sz="2000" i="1" dirty="0" smtClean="0"/>
              <a:t>		"</a:t>
            </a:r>
            <a:r>
              <a:rPr lang="en-US" sz="2000" i="1" dirty="0"/>
              <a:t>One day, all of these will be </a:t>
            </a:r>
            <a:r>
              <a:rPr lang="en-US" sz="2000" i="1" dirty="0" smtClean="0"/>
              <a:t>papers about the Higgs boson."</a:t>
            </a:r>
            <a:endParaRPr lang="en-US" sz="2000" i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77892" name="Picture 4" descr="D:\Kosower\Physics\Santa Barbara Colloquium\Images\PotterCarto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838200"/>
            <a:ext cx="5722938" cy="3876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281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QCD Backgrounds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Challenge to computational theorists: compute them;</a:t>
            </a:r>
            <a:br>
              <a:rPr lang="en-US" dirty="0" smtClean="0"/>
            </a:br>
            <a:r>
              <a:rPr lang="en-US" dirty="0" smtClean="0"/>
              <a:t>compute them precisely</a:t>
            </a:r>
          </a:p>
          <a:p>
            <a:endParaRPr lang="en-US" dirty="0" smtClean="0"/>
          </a:p>
          <a:p>
            <a:r>
              <a:rPr lang="en-US" dirty="0"/>
              <a:t>Strong coupling is</a:t>
            </a:r>
            <a:r>
              <a:rPr lang="en-US" dirty="0">
                <a:solidFill>
                  <a:srgbClr val="C00000"/>
                </a:solidFill>
              </a:rPr>
              <a:t> not </a:t>
            </a:r>
            <a:r>
              <a:rPr lang="en-US" dirty="0"/>
              <a:t>small: </a:t>
            </a:r>
            <a:r>
              <a:rPr lang="en-US" dirty="0">
                <a:sym typeface="Symbol" pitchFamily="18" charset="2"/>
              </a:rPr>
              <a:t></a:t>
            </a:r>
            <a:r>
              <a:rPr lang="en-US" baseline="-25000" dirty="0">
                <a:sym typeface="Symbol" pitchFamily="18" charset="2"/>
              </a:rPr>
              <a:t>s</a:t>
            </a:r>
            <a:r>
              <a:rPr lang="en-US" dirty="0"/>
              <a:t>(M</a:t>
            </a:r>
            <a:r>
              <a:rPr lang="en-US" i="1" baseline="-25000" dirty="0"/>
              <a:t>Z</a:t>
            </a:r>
            <a:r>
              <a:rPr lang="en-US" dirty="0"/>
              <a:t>) </a:t>
            </a:r>
            <a:r>
              <a:rPr lang="en-US" dirty="0">
                <a:sym typeface="Symbol" pitchFamily="18" charset="2"/>
              </a:rPr>
              <a:t> 0.12 and running is important</a:t>
            </a:r>
          </a:p>
          <a:p>
            <a:pPr lvl="1">
              <a:buFont typeface="Symbol" pitchFamily="18" charset="2"/>
              <a:buChar char="Þ"/>
            </a:pPr>
            <a:r>
              <a:rPr lang="en-US" dirty="0"/>
              <a:t>events have high multiplicity of hard clusters (jets)</a:t>
            </a:r>
          </a:p>
          <a:p>
            <a:pPr lvl="1">
              <a:buFont typeface="Symbol" pitchFamily="18" charset="2"/>
              <a:buChar char="Þ"/>
            </a:pPr>
            <a:r>
              <a:rPr lang="en-US" dirty="0"/>
              <a:t>each jet has a high multiplicity of hadrons</a:t>
            </a:r>
          </a:p>
          <a:p>
            <a:pPr lvl="1">
              <a:buFont typeface="Symbol" pitchFamily="18" charset="2"/>
              <a:buChar char="Þ"/>
            </a:pPr>
            <a:r>
              <a:rPr lang="en-US" dirty="0"/>
              <a:t>higher-order </a:t>
            </a:r>
            <a:r>
              <a:rPr lang="en-US" dirty="0" err="1"/>
              <a:t>perturbative</a:t>
            </a:r>
            <a:r>
              <a:rPr lang="en-US" dirty="0"/>
              <a:t> corrections are </a:t>
            </a:r>
            <a:r>
              <a:rPr lang="en-US" dirty="0" smtClean="0"/>
              <a:t>important</a:t>
            </a:r>
          </a:p>
          <a:p>
            <a:endParaRPr lang="en-US" dirty="0"/>
          </a:p>
          <a:p>
            <a:r>
              <a:rPr lang="en-US" dirty="0" smtClean="0"/>
              <a:t>Basic leading-order approximation (“tree-level”) isn’t sufficient: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enormalization scale dependence is unphysical but strong</a:t>
            </a:r>
          </a:p>
          <a:p>
            <a:pPr lvl="1"/>
            <a:r>
              <a:rPr lang="en-US" dirty="0" smtClean="0"/>
              <a:t>missing sensitivity to jet size &amp; other parameters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38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Next-to-Leading Order</a:t>
            </a:r>
            <a:endParaRPr lang="en-US" dirty="0"/>
          </a:p>
        </p:txBody>
      </p:sp>
      <p:pic>
        <p:nvPicPr>
          <p:cNvPr id="5" name="Content Placeholder 4" descr="ZjetsCDF_scale_dependence_anti-k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46765" y="1600200"/>
            <a:ext cx="4450469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61158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CMS 10-Jet Event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76400"/>
            <a:ext cx="6181344" cy="4160520"/>
          </a:xfrm>
        </p:spPr>
      </p:pic>
    </p:spTree>
    <p:extLst>
      <p:ext uri="{BB962C8B-B14F-4D97-AF65-F5344CB8AC3E}">
        <p14:creationId xmlns:p14="http://schemas.microsoft.com/office/powerpoint/2010/main" val="345707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321073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Amplitudes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building blocks for computing scattering cross sections</a:t>
            </a:r>
          </a:p>
          <a:p>
            <a:endParaRPr lang="en-US" dirty="0"/>
          </a:p>
          <a:p>
            <a:r>
              <a:rPr lang="en-US" dirty="0" smtClean="0"/>
              <a:t>Using crossing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Can derive all other physical quantities in gauge theories (</a:t>
            </a:r>
            <a:r>
              <a:rPr lang="en-US" i="1" dirty="0" smtClean="0"/>
              <a:t>e.g.</a:t>
            </a:r>
            <a:r>
              <a:rPr lang="en-US" dirty="0" smtClean="0"/>
              <a:t> anomalous dimensions) from them</a:t>
            </a:r>
          </a:p>
          <a:p>
            <a:endParaRPr lang="en-US" dirty="0"/>
          </a:p>
          <a:p>
            <a:r>
              <a:rPr lang="en-US" dirty="0" smtClean="0"/>
              <a:t>In gravity, they are the </a:t>
            </a:r>
            <a:r>
              <a:rPr lang="en-US" i="1" dirty="0" smtClean="0"/>
              <a:t>only</a:t>
            </a:r>
            <a:r>
              <a:rPr lang="en-US" dirty="0" smtClean="0"/>
              <a:t> physical observables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" y="2438400"/>
            <a:ext cx="2253620" cy="34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8960" y="3461385"/>
            <a:ext cx="2094919" cy="34851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6505" y="2402840"/>
            <a:ext cx="3300450" cy="380894"/>
          </a:xfrm>
          <a:prstGeom prst="rect">
            <a:avLst/>
          </a:prstGeom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3814" y="3441065"/>
            <a:ext cx="3110010" cy="380894"/>
          </a:xfrm>
          <a:prstGeom prst="rect">
            <a:avLst/>
          </a:prstGeom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543800" y="340421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Palatino Linotype" pitchFamily="18" charset="0"/>
              </a:rPr>
              <a:t>MHV</a:t>
            </a:r>
            <a:endParaRPr lang="en-US" sz="2400" dirty="0">
              <a:solidFill>
                <a:srgbClr val="C0000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6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article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True"/>
  <p:tag name="DEFAULTWORKAROUNDTRANSPARENCYBUG" val="False"/>
  <p:tag name="DEFAULTRESOLUTION" val="1200"/>
  <p:tag name="DEFAULTMAGNIFICATION" val="2"/>
  <p:tag name="DEFAULTFONTSIZE" val="10"/>
  <p:tag name="DEFAULTWIDTH" val="664"/>
  <p:tag name="DEFAULTHEIGHT" val="53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def\spa#1.#2{\left\langle#1\,#2\right\rangle}&#10;\def\spb#1.#2{\left[#1\,#2\right]}&#10;\def\spash#1.#2{\spa{\smash{#1}}.{\smash{#2}}}&#10;\def\spbsh#1.#2{\spb{\smash{#1}}.{\smash{#2}}}&#10;\def\lor#1.#2{\left(#1\,#2\right)}&#10;% ^- &amp; ^+ put inside smash 3/16/08&#10;\def\sand#1.#2.#3{%&#10;\left\langle\smash{#1^{-}}{\vphantom1}\right|{#2}%&#10;\left|\smash{#3^{-}}{\vphantom1}\right\rangle}&#10;\def\sandp#1.#2.#3{%&#10;\left\langle\smash{#1^{-}}{\vphantom1}\right|{#2}%&#10;\left|\smash{#3^{+}}{\vphantom1}\right\rangle}&#10;\def\sandpp#1.#2.#3{%&#10;\left\langle\smash{#1^{+}}{\vphantom1}\right|{#2}%&#10;\left|\smash{#3^{+}}{\vphantom1}\right\rangle}&#10;\def\sandpm#1.#2.#3{%&#10;\left\langle\smash{#1^{+}}{\vphantom1}\right|{#2}%&#10;\left|\smash{#3^{-}}{\vphantom1}\right\rangle}&#10;\def\sandmp#1.#2.#3{%&#10;   \left\langle\smash{#1^{-}}{\vphantom1}\right|{#2}%&#10;    \left|\smash{#3^{+}}{\vphantom1}\right\rangle}&#10;\def\ketm#1{|\smash{#1}\vphantom{1}^-\rangle}&#10;\def\ketp#1{|\smash{#1}\vphantom{1}^+\rangle}&#10;&#10;$$&#10;i \frac{\spa{m_1}.{m_2}^4 \delta^4(\sum_i k_i)}{\spa1.2\spa2.3\cdots\spa{(n-1)}.n\spa{n}.1}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29"/>
  <p:tag name="PICTUREFILESIZE" val="1814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sim \sqrt{s_{ij}}&#10;$$&#10;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1"/>
  <p:tag name="PICTUREFILESIZE" val="514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$$&#10;p^2 = 0 \;\Longrightarrow\; p = \lambda_{\vphantom{\dot a}a}{\tilde\lambda}_{\dot a}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5"/>
  <p:tag name="BOXHEIGHT" val="260"/>
  <p:tag name="BOXFONT" val="10"/>
  <p:tag name="BOXWRAP" val="False"/>
  <p:tag name="WORKAROUNDTRANSPARENCYBUG" val="False"/>
  <p:tag name="ALLOWFONTSUBSTITUTION" val="False"/>
  <p:tag name="BITMAPFORMAT" val="png256"/>
  <p:tag name="ORIGWIDTH" val="94"/>
  <p:tag name="PICTUREFILESIZE" val="485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par#1..#2{\langle\!\langle#1\cdots#2\rangle\!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\begin{eqnarray*}&#10;\spa{i}.j \!\!&amp;\equiv&amp;\!\! \left\langle i^- | j^+\right\rangle = \varepsilon^{\alpha\beta}\lambda_{i\alpha\vphantom{\beta}} \lambda_{j\beta}\,,\\&#10;\spb{i}.j \!\!&amp;\equiv&amp;\!\! \left\langle i^+ | j^-\right\rangle = \varepsilon^{\dot\alpha\dot\beta}{\tilde\lambda}_{j\dot\alpha\vphantom{\dot\beta}} {\tilde\lambda}_{i\dot\beta}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33.9802"/>
  <p:tag name="PICTUREFILESIZE" val="119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def\spa#1.#2{\left\langle#1\,#2\right\rangle}&#10;\def\spb#1.#2{\left[#1\,#2\right]}&#10;\def\spash#1.#2{\spa{\smash{#1}}.{\smash{#2}}}&#10;\def\spbsh#1.#2{\spb{\smash{#1}}.{\smash{#2}}}&#10;\def\lor#1.#2{\left(#1\,#2\right)}&#10;% ^- &amp; ^+ put inside smash 3/16/08&#10;\def\sand#1.#2.#3{%&#10;\left\langle\smash{#1^{-}}{\vphantom1}\right|{#2}%&#10;\left|\smash{#3^{-}}{\vphantom1}\right\rangle}&#10;\def\sandp#1.#2.#3{%&#10;\left\langle\smash{#1^{-}}{\vphantom1}\right|{#2}%&#10;\left|\smash{#3^{+}}{\vphantom1}\right\rangle}&#10;\def\sandpp#1.#2.#3{%&#10;\left\langle\smash{#1^{+}}{\vphantom1}\right|{#2}%&#10;\left|\smash{#3^{+}}{\vphantom1}\right\rangle}&#10;\def\sandpm#1.#2.#3{%&#10;\left\langle\smash{#1^{+}}{\vphantom1}\right|{#2}%&#10;\left|\smash{#3^{-}}{\vphantom1}\right\rangle}&#10;\def\sandmp#1.#2.#3{%&#10;   \left\langle\smash{#1^{-}}{\vphantom1}\right|{#2}%&#10;    \left|\smash{#3^{+}}{\vphantom1}\right\rangle}&#10;\def\ketm#1{|\smash{#1}\vphantom{1}^-\rangle}&#10;\def\ketp#1{|\smash{#1}\vphantom{1}^+\rangle}&#10;&#10;\def\adot{{\dot\alpha}}&#10;\def\tlambda{\tilde\lambda}&#10;$$&#10;i \frac{\delta^{4|8}(\sum_i \lambda_i^\alpha \tlambda_i^\adot\Big|\sum_i \lambda_i^\alpha \eta_i^A&#10;                           )}{\spa1.2\spa2.3\cdots\spa{(n-1)}.n\spa{n}.1}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29"/>
  <p:tag name="PICTUREFILESIZE" val="209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}&#10;&amp;&amp; -A^{\rm tree}(1^+,\ldots,i^-,\ldots,j^-,\ldots,n^+)&#10;\nonumber\\&#10;&amp;&amp;\hskip 6mm\times \hskip -3mm\sum_{\rm easy\!\ 2\!\ mass} {\rm Box} \cdot {\textstyle {1\over2}}&#10;(\hbox{\rm its denominator})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5"/>
  <p:tag name="BOXHEIGHT" val="409"/>
  <p:tag name="BOXFONT" val="10"/>
  <p:tag name="BOXWRAP" val="False"/>
  <p:tag name="WORKAROUNDTRANSPARENCYBUG" val="False"/>
  <p:tag name="ALLOWFONTSUBSTITUTION" val="False"/>
  <p:tag name="BITMAPFORMAT" val="png256"/>
  <p:tag name="ORIGWIDTH" val="165"/>
  <p:tag name="PICTUREFILESIZE" val="1969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[usenames]{color}\pagestyle{empty}&#10;\begin{document}&#10;&#10;$$&#10;{\rm Ampl} = \sum_{j\in{\rm Basis}} c_j\, {\rm Int}_j + {\rm Rational}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4"/>
  <p:tag name="BOXHEIGHT" val="532"/>
  <p:tag name="BOXFONT" val="10"/>
  <p:tag name="BOXWRAP" val="False"/>
  <p:tag name="WORKAROUNDTRANSPARENCYBUG" val="False"/>
  <p:tag name="ALLOWFONTSUBSTITUTION" val="False"/>
  <p:tag name="BITMAPFORMAT" val="png256"/>
  <p:tag name="ORIGWIDTH" val="143"/>
  <p:tag name="PICTUREFILESIZE" val="1179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$[j,l\rangle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17"/>
  <p:tag name="PICTUREFILESIZE" val="217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$A(z)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21"/>
  <p:tag name="PICTUREFILESIZE" val="252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,dvips]{color}\begin{document}&#10;&#10;\def\tlambda{\tilde\lambda}&#10;&#10;\begin{eqnarray}&#10;\lambda_l &amp;\rightarrow&amp; \lambda_l + z \lambda_j,\nonumber\\&#10;\tlambda_j &amp;\rightarrow&amp; \tlambda_j - z\tlambda_l\nonumber&#10;\end{eqnarray}&#10;\end{document}&#10;"/>
  <p:tag name="FILENAME" val="txp_fig"/>
  <p:tag name="FORMAT" val="png256"/>
  <p:tag name="RES" val="1200"/>
  <p:tag name="BLEND" val="0"/>
  <p:tag name="TRANSPARENT" val="1"/>
  <p:tag name="TBUG" val="0"/>
  <p:tag name="ALLOWFS" val="0"/>
  <p:tag name="ORIGWIDTH" val="79"/>
  <p:tag name="PICTUREFILESIZE" val="1389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h\rightarrow b\bar b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0"/>
  <p:tag name="PICTUREFILESIZE" val="449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,dvips]{color}\begin{document}&#10;\def\spa#1.#2{\left\langle#1\,#2\right\rangle}&#10;\def\spb#1.#2{\left[#1\,#2\right]}&#10;\def\sand#1.#2.#3{%&#10;\left\langle\smash{#1}{\vphantom1}^{-}\right|{#2}%&#10;\left|\smash{#3}{\vphantom1}^{-}\right\rangle}&#10;\def\tlambda{\tilde\lambda}&#10;\begin{eqnarray}&#10;k_j &amp;\rightarrow&amp; k_j(z) = k_j - z\lambda_j\tlambda_l = \lambda_j (\tlambda_j-z\tlambda_l)\,,\nonumber\\&#10;k_l &amp;\rightarrow&amp; k_l(z) = k_l + z\lambda_j\tlambda_l\nonumber&#10;\end{eqnarray}&#10;\end{document}&#10;"/>
  <p:tag name="FILENAME" val="txp_fig"/>
  <p:tag name="FORMAT" val="png256"/>
  <p:tag name="RES" val="1200"/>
  <p:tag name="BLEND" val="0"/>
  <p:tag name="TRANSPARENT" val="1"/>
  <p:tag name="TBUG" val="0"/>
  <p:tag name="ALLOWFS" val="0"/>
  <p:tag name="ORIGWIDTH" val="191"/>
  <p:tag name="PICTUREFILESIZE" val="2773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$A(z)\rightarrow 0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42"/>
  <p:tag name="PICTUREFILESIZE" val="331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$z\rightarrow \infty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30"/>
  <p:tag name="PICTUREFILESIZE" val="209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&#10;$$\longrightarrow \sum_{\rm partitions} &#10;{\rm shifted\ legs\ on\atop\rm opposite\ sides}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118"/>
  <p:tag name="PICTUREFILESIZE" val="1345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$\hat\jmath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5"/>
  <p:tag name="PICTUREFILESIZE" val="132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$\hat l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4"/>
  <p:tag name="PICTUREFILESIZE" val="126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$${1\over {\widehat K}^2(z)}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27"/>
  <p:tag name="PICTUREFILESIZE" val="379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Res{\mathop{\rm Res}}&#10;$$\Res_{z=z_{ab}} {f(z)\over z\,K_{a\cdots b}^2(z)}&#10;= A_L(z_{ab}) \times {i\over K_{a\cdots b}^2} \times A_R(z_{ab})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31"/>
  <p:tag name="BOXHEIGHT" val="317"/>
  <p:tag name="BOXFONT" val="10"/>
  <p:tag name="BOXWRAP" val="False"/>
  <p:tag name="WORKAROUNDTRANSPARENCYBUG" val="False"/>
  <p:tag name="ALLOWFONTSUBSTITUTION" val="False"/>
  <p:tag name="BITMAPFORMAT" val="png256"/>
  <p:tag name="ORIGWIDTH" val="201"/>
  <p:tag name="PICTUREFILESIZE" val="1681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,dvips]{color}\begin{document}&#10;\def\spa#1.#2{\left\langle#1\,#2\right\rangle}&#10;\def\spb#1.#2{\left[#1\,#2\right]}&#10;\def\sand#1.#2.#3{%&#10;\left\langle\smash{#1}{\vphantom1}^{-}\right|{#2}%&#10;\left|\smash{#3}{\vphantom1}^{-}\right\rangle}&#10;\newbox\SlashedBox&#10;\def\slashed#1{\setbox\SlashedBox=\hbox{#1}&#10;\hbox to 0pt{\hbox to 1\wd\SlashedBox{\hfil/\hfil}\hss}#1}&#10;\def\Ksl{\slashed{K}}&#10;\def\tlambda{\tilde\lambda}&#10;&#10;$$K_{a\cdots j\cdots b}^2(z) = &#10;K_{a\cdots b}^2 - z \lambda_j K_{a\cdots b}\cdot\sigma \tlambda_l&#10;$$&#10;\end{document}&#10;"/>
  <p:tag name="FILENAME" val="txp_fig"/>
  <p:tag name="FORMAT" val="png256"/>
  <p:tag name="RES" val="1200"/>
  <p:tag name="BLEND" val="0"/>
  <p:tag name="TRANSPARENT" val="1"/>
  <p:tag name="TBUG" val="0"/>
  <p:tag name="ALLOWFS" val="0"/>
  <p:tag name="ORIGWIDTH" val="157"/>
  <p:tag name="PICTUREFILESIZE" val="1591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def\Disc{\mathop{\rm Disc}}&#10;$$\Disc T = T^\dagger T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60"/>
  <p:tag name="PICTUREFILESIZE" val="564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 gg\rightarrow b\bar b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5"/>
  <p:tag name="PICTUREFILESIZE" val="506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def\Disc{\mathop{\rm Disc}}&#10;$$T \Leftarrow T^\dagger T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42"/>
  <p:tag name="PICTUREFILESIZE" val="454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*}&#10;\frac{1}{\ell^2-m^2+i\delta} &amp;\longrightarrow&amp; -2\pi i\delta^{(+)}(\ell^2-m^2)\\&#10;&amp;&amp;=-2\pi i \delta(\ell^2-m^2) \Theta(\ell^0)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95.0004"/>
  <p:tag name="PICTUREFILESIZE" val="1303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def\Disc{\mathop{\rm Disc}}&#10;&#10;$$&#10;\Disc_{K^2} 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8.96"/>
  <p:tag name="PICTUREFILESIZE" val="143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K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9"/>
  <p:tag name="PICTUREFILESIZE" val="57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&#10;=\hskip -4mm\sum_{{\mbox{\tiny\rm cuts}\atop\mbox{\tiny\rm isolating}\,K}}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33.96008"/>
  <p:tag name="PICTUREFILESIZE" val="270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*}&#10;\frac{1}{\ell^2-m^2+i\delta} &amp;\longrightarrow&amp; -2\pi i\delta^{(+)}(\ell^2-m^2)\\&#10;&amp;&amp;=-2\pi i \delta(\ell^2-m^2) \Theta(\ell^0)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95.0004"/>
  <p:tag name="PICTUREFILESIZE" val="1303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(${\rm Poly_2}(z_0) = a$)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66.00016"/>
  <p:tag name="PICTUREFILESIZE" val="306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$$&#10;\oint_{C(z_0)} \hskip -2mm dz\; \frac{{\rm Poly}_1(z)}{{\rm Poly}_2(z)-a}&#10;= \frac{{\rm Poly}_1(z_0)}{{\rm Poly}_2'(z_0)}&#10;$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47.9603"/>
  <p:tag name="PICTUREFILESIZE" val="1271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\int dz\; {\rm Poly_1}(z)\delta({\rm Poly}_2(z)-a)&#10;\equiv \oint_{C(z_0)} \hskip -2mm dz\;&#10;\frac{{\rm Poly}_1(z)}{{\rm Poly}_2(z)-a}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232.9805"/>
  <p:tag name="PICTUREFILESIZE" val="1502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 \mbox{\rm Box\ coefficient} =&#10;\frac12&#10;\sum_{\mbox{\tiny\rm poles}}&#10;\sum_{{\mbox{\tiny\rm species}\atop\mbox{\tiny\rm helicities}}}&#10;\prod_J A^{\rm tree}_J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68.9603"/>
  <p:tag name="PICTUREFILESIZE" val="91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W^* \rightarrow W h \rightarrow \ell \bar\nu b \bar b$$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82"/>
  <p:tag name="PICTUREFILESIZE" val="750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%\input pptheader&#10;\begin{document}&#10;\def\vb{\vphantom{b}}&#10;$$&#10;\sum_{a,b}\int dx_{a\vb} dx_b\, d{\rm Phase}\; f_{a\vb} f_b\,\sigma_{ab} \delta(v-{\rm Observable})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5"/>
  <p:tag name="BOXHEIGHT" val="260"/>
  <p:tag name="BOXFONT" val="10"/>
  <p:tag name="BOXWRAP" val="False"/>
  <p:tag name="WORKAROUNDTRANSPARENCYBUG" val="False"/>
  <p:tag name="ALLOWFONTSUBSTITUTION" val="False"/>
  <p:tag name="BITMAPFORMAT" val="png256"/>
  <p:tag name="ORIGWIDTH" val="204.9604"/>
  <p:tag name="PICTUREFILESIZE" val="1840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rightarrow \nu\bar\nu$$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4"/>
  <p:tag name="PICTUREFILESIZE" val="373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usenames]{color}\pagestyle{empty}&#10;\begin{document}&#10;\def\Ord{{\cal O}}&#10;\def\e{\epsilon}&#10;$$&#10;\ln{\cal M}_n^{\rm MHV} &#10;= \sum_{l=1}^\infty a^l &#10;      \Bigl(f^{(l)}(\e) M_n^{(1)}(s_{ij};l \e) + C^{(l)} + \Ord(\e) \Bigr)&#10;\nonumber&#10;$$&#10;&#10;\end{document}&#10;"/>
  <p:tag name="FILENAME" val="txp_fig"/>
  <p:tag name="FORMAT" val="png256"/>
  <p:tag name="RES" val="1200"/>
  <p:tag name="BLEND" val="0"/>
  <p:tag name="TRANSPARENT" val="1"/>
  <p:tag name="TBUG" val="0"/>
  <p:tag name="ALLOWFS" val="0"/>
  <p:tag name="ORIGWIDTH" val="231"/>
  <p:tag name="PICTUREFILESIZE" val="3226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{\cal A}(gg\rightarrow gg\cdots g)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1"/>
  <p:tag name="PICTUREFILESIZE" val="680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{\cal A}(0\rightarrow gg\cdots g)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66"/>
  <p:tag name="PICTUREFILESIZE" val="669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{\cal A}(g^+g^+\rightarrow g^+g^+\cdots g^+)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4"/>
  <p:tag name="PICTUREFILESIZE" val="742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{\cal A}(0\rightarrow g^-g^- g^+\cdots g^+)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98"/>
  <p:tag name="PICTUREFILESIZE" val="745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Tr{\mathop{\rm Tr}\nolimits}&#10;&#10;\begin{document}&#10;\begin{eqnarray*}&#10;&amp;&amp;{\cal A}_n^{\rm tree}(\{k_i,\varepsilon_i,a_i\})&#10;= g^{n-2} \sum_{\sigma\in S_n/Z_n}&#10;\Tr(T^{a_{\sigma(1)}} T^{a_{\sigma(2)}}\cdots&#10;T^{a_{\sigma(n)}})\\&#10;&amp;&amp;\hphantom{{\cal A}_n^{\rm tree}(\{k_i,\varepsilon_i,a_i\})}&#10;\times A_n^{\rm tree}(k_{\sigma(1)},\varepsilon_{\sigma(1)};&#10;k_{\sigma(2)},\varepsilon_{\sigma(2)};\ldots;&#10;k_{\sigma(n)},\varepsilon_{\sigma(n)})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9"/>
  <p:tag name="BOXHEIGHT" val="318"/>
  <p:tag name="BOXFONT" val="10"/>
  <p:tag name="BOXWRAP" val="False"/>
  <p:tag name="WORKAROUNDTRANSPARENCYBUG" val="False"/>
  <p:tag name="ALLOWFONTSUBSTITUTION" val="False"/>
  <p:tag name="BITMAPFORMAT" val="pngmono"/>
  <p:tag name="ORIGWIDTH" val="279.0005"/>
  <p:tag name="PICTUREFILESIZE" val="2316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22590</TotalTime>
  <Words>1353</Words>
  <Application>Microsoft Office PowerPoint</Application>
  <PresentationFormat>On-screen Show (4:3)</PresentationFormat>
  <Paragraphs>359</Paragraphs>
  <Slides>45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New Methods in Computational Quantum Field Theory</vt:lpstr>
      <vt:lpstr>PowerPoint Presentation</vt:lpstr>
      <vt:lpstr>Some Things Are Clear</vt:lpstr>
      <vt:lpstr>Looking Forward</vt:lpstr>
      <vt:lpstr>QCD Backgrounds</vt:lpstr>
      <vt:lpstr>Need Next-to-Leading Order</vt:lpstr>
      <vt:lpstr>A CMS 10-Jet Event</vt:lpstr>
      <vt:lpstr>PowerPoint Presentation</vt:lpstr>
      <vt:lpstr>Amplitudes</vt:lpstr>
      <vt:lpstr>Calculating the Textbook Way</vt:lpstr>
      <vt:lpstr>Traditional Approach</vt:lpstr>
      <vt:lpstr>A Difficulty</vt:lpstr>
      <vt:lpstr>Results Are Simple!</vt:lpstr>
      <vt:lpstr>Spinor Variables</vt:lpstr>
      <vt:lpstr>Even Simpler in N=4 Supersymmetric Theory</vt:lpstr>
      <vt:lpstr>Answers Are Simple At Loop Level Too</vt:lpstr>
      <vt:lpstr>Calculation is a Mess</vt:lpstr>
      <vt:lpstr>On-Shell Methods</vt:lpstr>
      <vt:lpstr>BCFW On-Shell Recursion Relations</vt:lpstr>
      <vt:lpstr>A Contour Integral</vt:lpstr>
      <vt:lpstr>Using Factorization</vt:lpstr>
      <vt:lpstr>PowerPoint Presentation</vt:lpstr>
      <vt:lpstr>Unitarity</vt:lpstr>
      <vt:lpstr>In Feynman Integrals</vt:lpstr>
      <vt:lpstr>Unitarity-Based Calculations</vt:lpstr>
      <vt:lpstr>Generalized Unitarity</vt:lpstr>
      <vt:lpstr>PowerPoint Presentation</vt:lpstr>
      <vt:lpstr>PowerPoint Presentation</vt:lpstr>
      <vt:lpstr>Box Coefficient</vt:lpstr>
      <vt:lpstr>PowerPoint Presentation</vt:lpstr>
      <vt:lpstr>PowerPoint Presentation</vt:lpstr>
      <vt:lpstr>QCD-Improved Parton Model</vt:lpstr>
      <vt:lpstr>Jet Calculations at NLO</vt:lpstr>
      <vt:lpstr>Collider Physics</vt:lpstr>
      <vt:lpstr>PowerPoint Presentation</vt:lpstr>
      <vt:lpstr>A CMS SUSY Search</vt:lpstr>
      <vt:lpstr>N=4 Supersymmetric Gauge Theory</vt:lpstr>
      <vt:lpstr>Amplitudes to All Orders</vt:lpstr>
      <vt:lpstr>Wrong Conjectures Can Be More Fruitful than Correct Ones</vt:lpstr>
      <vt:lpstr>Quantum Gravity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A. Kosower</dc:creator>
  <cp:lastModifiedBy>David A. Kosower</cp:lastModifiedBy>
  <cp:revision>294</cp:revision>
  <cp:lastPrinted>2013-01-08T22:01:18Z</cp:lastPrinted>
  <dcterms:created xsi:type="dcterms:W3CDTF">2011-08-09T19:59:47Z</dcterms:created>
  <dcterms:modified xsi:type="dcterms:W3CDTF">2013-01-10T13:58:05Z</dcterms:modified>
</cp:coreProperties>
</file>